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0"/>
  </p:notesMasterIdLst>
  <p:sldIdLst>
    <p:sldId id="345" r:id="rId2"/>
    <p:sldId id="323" r:id="rId3"/>
    <p:sldId id="257" r:id="rId4"/>
    <p:sldId id="290" r:id="rId5"/>
    <p:sldId id="288" r:id="rId6"/>
    <p:sldId id="289" r:id="rId7"/>
    <p:sldId id="260" r:id="rId8"/>
    <p:sldId id="286" r:id="rId9"/>
    <p:sldId id="258" r:id="rId10"/>
    <p:sldId id="264" r:id="rId11"/>
    <p:sldId id="265" r:id="rId12"/>
    <p:sldId id="271" r:id="rId13"/>
    <p:sldId id="263" r:id="rId14"/>
    <p:sldId id="325" r:id="rId15"/>
    <p:sldId id="281" r:id="rId16"/>
    <p:sldId id="266" r:id="rId17"/>
    <p:sldId id="267" r:id="rId18"/>
    <p:sldId id="268" r:id="rId19"/>
    <p:sldId id="269" r:id="rId20"/>
    <p:sldId id="326" r:id="rId21"/>
    <p:sldId id="272" r:id="rId22"/>
    <p:sldId id="334" r:id="rId23"/>
    <p:sldId id="342" r:id="rId24"/>
    <p:sldId id="292" r:id="rId25"/>
    <p:sldId id="279" r:id="rId26"/>
    <p:sldId id="273" r:id="rId27"/>
    <p:sldId id="274" r:id="rId28"/>
    <p:sldId id="275" r:id="rId29"/>
    <p:sldId id="276" r:id="rId30"/>
    <p:sldId id="278" r:id="rId31"/>
    <p:sldId id="285" r:id="rId32"/>
    <p:sldId id="293" r:id="rId33"/>
    <p:sldId id="294" r:id="rId34"/>
    <p:sldId id="296" r:id="rId35"/>
    <p:sldId id="291" r:id="rId36"/>
    <p:sldId id="327" r:id="rId37"/>
    <p:sldId id="300" r:id="rId38"/>
    <p:sldId id="335" r:id="rId39"/>
    <p:sldId id="329" r:id="rId40"/>
    <p:sldId id="301" r:id="rId41"/>
    <p:sldId id="349" r:id="rId42"/>
    <p:sldId id="347" r:id="rId43"/>
    <p:sldId id="354" r:id="rId44"/>
    <p:sldId id="348" r:id="rId45"/>
    <p:sldId id="331" r:id="rId46"/>
    <p:sldId id="332" r:id="rId47"/>
    <p:sldId id="333" r:id="rId48"/>
    <p:sldId id="304" r:id="rId49"/>
    <p:sldId id="343" r:id="rId50"/>
    <p:sldId id="307" r:id="rId51"/>
    <p:sldId id="344" r:id="rId52"/>
    <p:sldId id="308" r:id="rId53"/>
    <p:sldId id="321" r:id="rId54"/>
    <p:sldId id="309" r:id="rId55"/>
    <p:sldId id="310" r:id="rId56"/>
    <p:sldId id="311" r:id="rId57"/>
    <p:sldId id="350" r:id="rId58"/>
    <p:sldId id="336" r:id="rId59"/>
    <p:sldId id="341" r:id="rId60"/>
    <p:sldId id="337" r:id="rId61"/>
    <p:sldId id="346" r:id="rId62"/>
    <p:sldId id="314" r:id="rId63"/>
    <p:sldId id="330" r:id="rId64"/>
    <p:sldId id="352" r:id="rId65"/>
    <p:sldId id="328" r:id="rId66"/>
    <p:sldId id="320" r:id="rId67"/>
    <p:sldId id="282" r:id="rId68"/>
    <p:sldId id="297" r:id="rId69"/>
  </p:sldIdLst>
  <p:sldSz cx="9144000" cy="6858000" type="screen4x3"/>
  <p:notesSz cx="9144000" cy="6858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Base Displacement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Sheet1!$A$3:$A$328</c:f>
              <c:numCache>
                <c:formatCode>General</c:formatCode>
                <c:ptCount val="326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0.82499999999999996</c:v>
                </c:pt>
                <c:pt idx="34">
                  <c:v>0.85</c:v>
                </c:pt>
                <c:pt idx="35">
                  <c:v>0.875</c:v>
                </c:pt>
                <c:pt idx="36">
                  <c:v>0.9</c:v>
                </c:pt>
                <c:pt idx="37">
                  <c:v>0.92500000000000004</c:v>
                </c:pt>
                <c:pt idx="38">
                  <c:v>0.95</c:v>
                </c:pt>
                <c:pt idx="39">
                  <c:v>0.97499999999999998</c:v>
                </c:pt>
                <c:pt idx="40">
                  <c:v>1</c:v>
                </c:pt>
                <c:pt idx="41">
                  <c:v>1.0249999999999999</c:v>
                </c:pt>
                <c:pt idx="42">
                  <c:v>1.05</c:v>
                </c:pt>
                <c:pt idx="43">
                  <c:v>1.075</c:v>
                </c:pt>
                <c:pt idx="44">
                  <c:v>1.1000000000000001</c:v>
                </c:pt>
                <c:pt idx="45">
                  <c:v>1.125</c:v>
                </c:pt>
                <c:pt idx="46">
                  <c:v>1.1499999999999999</c:v>
                </c:pt>
                <c:pt idx="47">
                  <c:v>1.175</c:v>
                </c:pt>
                <c:pt idx="48">
                  <c:v>1.2</c:v>
                </c:pt>
                <c:pt idx="49">
                  <c:v>1.2250000000000001</c:v>
                </c:pt>
                <c:pt idx="50">
                  <c:v>1.25</c:v>
                </c:pt>
                <c:pt idx="51">
                  <c:v>1.2749999999999999</c:v>
                </c:pt>
                <c:pt idx="52">
                  <c:v>1.3</c:v>
                </c:pt>
                <c:pt idx="53">
                  <c:v>1.325</c:v>
                </c:pt>
                <c:pt idx="54">
                  <c:v>1.35</c:v>
                </c:pt>
                <c:pt idx="55">
                  <c:v>1.375</c:v>
                </c:pt>
                <c:pt idx="56">
                  <c:v>1.4</c:v>
                </c:pt>
                <c:pt idx="57">
                  <c:v>1.425</c:v>
                </c:pt>
                <c:pt idx="58">
                  <c:v>1.45</c:v>
                </c:pt>
                <c:pt idx="59">
                  <c:v>1.4750000000000001</c:v>
                </c:pt>
                <c:pt idx="60">
                  <c:v>1.5</c:v>
                </c:pt>
                <c:pt idx="61">
                  <c:v>1.5249999999999999</c:v>
                </c:pt>
                <c:pt idx="62">
                  <c:v>1.55</c:v>
                </c:pt>
                <c:pt idx="63">
                  <c:v>1.575</c:v>
                </c:pt>
                <c:pt idx="64">
                  <c:v>1.6</c:v>
                </c:pt>
                <c:pt idx="65">
                  <c:v>1.625</c:v>
                </c:pt>
                <c:pt idx="66">
                  <c:v>1.65</c:v>
                </c:pt>
                <c:pt idx="67">
                  <c:v>1.675</c:v>
                </c:pt>
                <c:pt idx="68">
                  <c:v>1.7</c:v>
                </c:pt>
                <c:pt idx="69">
                  <c:v>1.7250000000000001</c:v>
                </c:pt>
                <c:pt idx="70">
                  <c:v>1.75</c:v>
                </c:pt>
                <c:pt idx="71">
                  <c:v>1.7749999999999999</c:v>
                </c:pt>
                <c:pt idx="72">
                  <c:v>1.8</c:v>
                </c:pt>
                <c:pt idx="73">
                  <c:v>1.825</c:v>
                </c:pt>
                <c:pt idx="74">
                  <c:v>1.85</c:v>
                </c:pt>
                <c:pt idx="75">
                  <c:v>1.875</c:v>
                </c:pt>
                <c:pt idx="76">
                  <c:v>1.9</c:v>
                </c:pt>
                <c:pt idx="77">
                  <c:v>1.925</c:v>
                </c:pt>
                <c:pt idx="78">
                  <c:v>1.95</c:v>
                </c:pt>
                <c:pt idx="79">
                  <c:v>1.9750000000000001</c:v>
                </c:pt>
                <c:pt idx="80">
                  <c:v>2</c:v>
                </c:pt>
                <c:pt idx="81">
                  <c:v>2.0249999999999999</c:v>
                </c:pt>
                <c:pt idx="82">
                  <c:v>2.0499999999999998</c:v>
                </c:pt>
                <c:pt idx="83">
                  <c:v>2.0750000000000002</c:v>
                </c:pt>
                <c:pt idx="84">
                  <c:v>2.1</c:v>
                </c:pt>
                <c:pt idx="85">
                  <c:v>2.125</c:v>
                </c:pt>
                <c:pt idx="86">
                  <c:v>2.15</c:v>
                </c:pt>
                <c:pt idx="87">
                  <c:v>2.1749999999999998</c:v>
                </c:pt>
                <c:pt idx="88">
                  <c:v>2.2000000000000002</c:v>
                </c:pt>
                <c:pt idx="89">
                  <c:v>2.2250000000000001</c:v>
                </c:pt>
                <c:pt idx="90">
                  <c:v>2.25</c:v>
                </c:pt>
                <c:pt idx="91">
                  <c:v>2.2749999999999999</c:v>
                </c:pt>
                <c:pt idx="92">
                  <c:v>2.2999999999999998</c:v>
                </c:pt>
                <c:pt idx="93">
                  <c:v>2.3250000000000002</c:v>
                </c:pt>
                <c:pt idx="94">
                  <c:v>2.35</c:v>
                </c:pt>
                <c:pt idx="95">
                  <c:v>2.375</c:v>
                </c:pt>
                <c:pt idx="96">
                  <c:v>2.4</c:v>
                </c:pt>
                <c:pt idx="97">
                  <c:v>2.4249999999999998</c:v>
                </c:pt>
                <c:pt idx="98">
                  <c:v>2.4500000000000002</c:v>
                </c:pt>
                <c:pt idx="99">
                  <c:v>2.4750000000000001</c:v>
                </c:pt>
                <c:pt idx="100">
                  <c:v>2.5</c:v>
                </c:pt>
                <c:pt idx="101">
                  <c:v>2.5249999999999999</c:v>
                </c:pt>
                <c:pt idx="102">
                  <c:v>2.5499999999999998</c:v>
                </c:pt>
                <c:pt idx="103">
                  <c:v>2.5750000000000002</c:v>
                </c:pt>
                <c:pt idx="104">
                  <c:v>2.6</c:v>
                </c:pt>
                <c:pt idx="105">
                  <c:v>2.625</c:v>
                </c:pt>
                <c:pt idx="106">
                  <c:v>2.65</c:v>
                </c:pt>
                <c:pt idx="107">
                  <c:v>2.6749999999999998</c:v>
                </c:pt>
                <c:pt idx="108">
                  <c:v>2.7</c:v>
                </c:pt>
                <c:pt idx="109">
                  <c:v>2.7250000000000001</c:v>
                </c:pt>
                <c:pt idx="110">
                  <c:v>2.75</c:v>
                </c:pt>
                <c:pt idx="111">
                  <c:v>2.7749999999999999</c:v>
                </c:pt>
                <c:pt idx="112">
                  <c:v>2.8</c:v>
                </c:pt>
                <c:pt idx="113">
                  <c:v>2.8250000000000002</c:v>
                </c:pt>
                <c:pt idx="114">
                  <c:v>2.85</c:v>
                </c:pt>
                <c:pt idx="115">
                  <c:v>2.875</c:v>
                </c:pt>
                <c:pt idx="116">
                  <c:v>2.9</c:v>
                </c:pt>
                <c:pt idx="117">
                  <c:v>2.9249999999999998</c:v>
                </c:pt>
                <c:pt idx="118">
                  <c:v>2.95</c:v>
                </c:pt>
                <c:pt idx="119">
                  <c:v>2.9750000000000001</c:v>
                </c:pt>
                <c:pt idx="120">
                  <c:v>3</c:v>
                </c:pt>
                <c:pt idx="121">
                  <c:v>3.0249999999999999</c:v>
                </c:pt>
                <c:pt idx="122">
                  <c:v>3.05</c:v>
                </c:pt>
                <c:pt idx="123">
                  <c:v>3.0750000000000002</c:v>
                </c:pt>
                <c:pt idx="124">
                  <c:v>3.1</c:v>
                </c:pt>
                <c:pt idx="125">
                  <c:v>3.125</c:v>
                </c:pt>
                <c:pt idx="126">
                  <c:v>3.15</c:v>
                </c:pt>
                <c:pt idx="127">
                  <c:v>3.1749999999999998</c:v>
                </c:pt>
                <c:pt idx="128">
                  <c:v>3.2</c:v>
                </c:pt>
                <c:pt idx="129">
                  <c:v>3.2250000000000001</c:v>
                </c:pt>
                <c:pt idx="130">
                  <c:v>3.25</c:v>
                </c:pt>
                <c:pt idx="131">
                  <c:v>3.2749999999999999</c:v>
                </c:pt>
                <c:pt idx="132">
                  <c:v>3.3</c:v>
                </c:pt>
                <c:pt idx="133">
                  <c:v>3.3250000000000002</c:v>
                </c:pt>
                <c:pt idx="134">
                  <c:v>3.35</c:v>
                </c:pt>
                <c:pt idx="135">
                  <c:v>3.375</c:v>
                </c:pt>
                <c:pt idx="136">
                  <c:v>3.4</c:v>
                </c:pt>
                <c:pt idx="137">
                  <c:v>3.4249999999999998</c:v>
                </c:pt>
                <c:pt idx="138">
                  <c:v>3.45</c:v>
                </c:pt>
                <c:pt idx="139">
                  <c:v>3.4750000000000001</c:v>
                </c:pt>
                <c:pt idx="140">
                  <c:v>3.5</c:v>
                </c:pt>
                <c:pt idx="141">
                  <c:v>3.5249999999999999</c:v>
                </c:pt>
                <c:pt idx="142">
                  <c:v>3.55</c:v>
                </c:pt>
                <c:pt idx="143">
                  <c:v>3.5750000000000002</c:v>
                </c:pt>
                <c:pt idx="144">
                  <c:v>3.6</c:v>
                </c:pt>
                <c:pt idx="145">
                  <c:v>3.625</c:v>
                </c:pt>
                <c:pt idx="146">
                  <c:v>3.65</c:v>
                </c:pt>
                <c:pt idx="147">
                  <c:v>3.6749999999999998</c:v>
                </c:pt>
                <c:pt idx="148">
                  <c:v>3.7</c:v>
                </c:pt>
                <c:pt idx="149">
                  <c:v>3.7250000000000001</c:v>
                </c:pt>
                <c:pt idx="150">
                  <c:v>3.75</c:v>
                </c:pt>
                <c:pt idx="151">
                  <c:v>3.7749999999999999</c:v>
                </c:pt>
                <c:pt idx="152">
                  <c:v>3.8</c:v>
                </c:pt>
                <c:pt idx="153">
                  <c:v>3.8250000000000002</c:v>
                </c:pt>
                <c:pt idx="154">
                  <c:v>3.85</c:v>
                </c:pt>
                <c:pt idx="155">
                  <c:v>3.875</c:v>
                </c:pt>
                <c:pt idx="156">
                  <c:v>3.9</c:v>
                </c:pt>
                <c:pt idx="157">
                  <c:v>3.9249999999999998</c:v>
                </c:pt>
                <c:pt idx="158">
                  <c:v>3.95</c:v>
                </c:pt>
                <c:pt idx="159">
                  <c:v>3.9750000000000001</c:v>
                </c:pt>
                <c:pt idx="160">
                  <c:v>4</c:v>
                </c:pt>
                <c:pt idx="161">
                  <c:v>4.0250000000000004</c:v>
                </c:pt>
                <c:pt idx="162">
                  <c:v>4.05</c:v>
                </c:pt>
                <c:pt idx="163">
                  <c:v>4.0750000000000002</c:v>
                </c:pt>
                <c:pt idx="164">
                  <c:v>4.0999999999999996</c:v>
                </c:pt>
                <c:pt idx="165">
                  <c:v>4.125</c:v>
                </c:pt>
                <c:pt idx="166">
                  <c:v>4.1500000000000004</c:v>
                </c:pt>
                <c:pt idx="167">
                  <c:v>4.1749999999999998</c:v>
                </c:pt>
                <c:pt idx="168">
                  <c:v>4.2</c:v>
                </c:pt>
                <c:pt idx="169">
                  <c:v>4.2249999999999996</c:v>
                </c:pt>
                <c:pt idx="170">
                  <c:v>4.25</c:v>
                </c:pt>
                <c:pt idx="171">
                  <c:v>4.2750000000000004</c:v>
                </c:pt>
                <c:pt idx="172">
                  <c:v>4.3</c:v>
                </c:pt>
                <c:pt idx="173">
                  <c:v>4.3250000000000002</c:v>
                </c:pt>
                <c:pt idx="174">
                  <c:v>4.3499999999999996</c:v>
                </c:pt>
                <c:pt idx="175">
                  <c:v>4.375</c:v>
                </c:pt>
                <c:pt idx="176">
                  <c:v>4.4000000000000004</c:v>
                </c:pt>
                <c:pt idx="177">
                  <c:v>4.4249999999999998</c:v>
                </c:pt>
                <c:pt idx="178">
                  <c:v>4.45</c:v>
                </c:pt>
                <c:pt idx="179">
                  <c:v>4.4749999999999996</c:v>
                </c:pt>
                <c:pt idx="180">
                  <c:v>4.5</c:v>
                </c:pt>
                <c:pt idx="181">
                  <c:v>4.5250000000000004</c:v>
                </c:pt>
                <c:pt idx="182">
                  <c:v>4.55</c:v>
                </c:pt>
                <c:pt idx="183">
                  <c:v>4.5750000000000002</c:v>
                </c:pt>
                <c:pt idx="184">
                  <c:v>4.5999999999999996</c:v>
                </c:pt>
                <c:pt idx="185">
                  <c:v>4.625</c:v>
                </c:pt>
                <c:pt idx="186">
                  <c:v>4.6500000000000004</c:v>
                </c:pt>
                <c:pt idx="187">
                  <c:v>4.6749999999999998</c:v>
                </c:pt>
                <c:pt idx="188">
                  <c:v>4.7</c:v>
                </c:pt>
                <c:pt idx="189">
                  <c:v>4.7249999999999996</c:v>
                </c:pt>
                <c:pt idx="190">
                  <c:v>4.75</c:v>
                </c:pt>
                <c:pt idx="191">
                  <c:v>4.7750000000000004</c:v>
                </c:pt>
                <c:pt idx="192">
                  <c:v>4.8</c:v>
                </c:pt>
                <c:pt idx="193">
                  <c:v>4.8250000000000002</c:v>
                </c:pt>
                <c:pt idx="194">
                  <c:v>4.8499999999999996</c:v>
                </c:pt>
                <c:pt idx="195">
                  <c:v>4.875</c:v>
                </c:pt>
                <c:pt idx="196">
                  <c:v>4.9000000000000004</c:v>
                </c:pt>
                <c:pt idx="197">
                  <c:v>4.9249999999999998</c:v>
                </c:pt>
                <c:pt idx="198">
                  <c:v>4.95</c:v>
                </c:pt>
                <c:pt idx="199">
                  <c:v>4.9749999999999996</c:v>
                </c:pt>
                <c:pt idx="200">
                  <c:v>5</c:v>
                </c:pt>
              </c:numCache>
            </c:numRef>
          </c:xVal>
          <c:yVal>
            <c:numRef>
              <c:f>Sheet1!$C$3:$C$203</c:f>
              <c:numCache>
                <c:formatCode>General</c:formatCode>
                <c:ptCount val="20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9.9999999999944578E-4</c:v>
                </c:pt>
                <c:pt idx="4">
                  <c:v>1.9999999999997797E-3</c:v>
                </c:pt>
                <c:pt idx="5">
                  <c:v>3.9999999999995595E-3</c:v>
                </c:pt>
                <c:pt idx="6">
                  <c:v>5.9999999999993392E-3</c:v>
                </c:pt>
                <c:pt idx="7">
                  <c:v>8.9999999999994529E-3</c:v>
                </c:pt>
                <c:pt idx="8">
                  <c:v>1.2999999999999012E-2</c:v>
                </c:pt>
                <c:pt idx="9">
                  <c:v>1.7000000000000348E-2</c:v>
                </c:pt>
                <c:pt idx="10">
                  <c:v>2.0999999999999908E-2</c:v>
                </c:pt>
                <c:pt idx="11">
                  <c:v>2.5999999999998913E-2</c:v>
                </c:pt>
                <c:pt idx="12">
                  <c:v>3.199999999999914E-2</c:v>
                </c:pt>
                <c:pt idx="13">
                  <c:v>3.7999999999999368E-2</c:v>
                </c:pt>
                <c:pt idx="14">
                  <c:v>4.4999999999999041E-2</c:v>
                </c:pt>
                <c:pt idx="15">
                  <c:v>5.1999999999998714E-2</c:v>
                </c:pt>
                <c:pt idx="16">
                  <c:v>5.9999999999999609E-2</c:v>
                </c:pt>
                <c:pt idx="17">
                  <c:v>6.7999999999998728E-2</c:v>
                </c:pt>
                <c:pt idx="18">
                  <c:v>7.6999999999999069E-2</c:v>
                </c:pt>
                <c:pt idx="19">
                  <c:v>8.599999999999941E-2</c:v>
                </c:pt>
                <c:pt idx="20">
                  <c:v>9.5999999999999197E-2</c:v>
                </c:pt>
                <c:pt idx="21">
                  <c:v>0.10599999999999898</c:v>
                </c:pt>
                <c:pt idx="22">
                  <c:v>0.11699999999999999</c:v>
                </c:pt>
                <c:pt idx="23">
                  <c:v>0.12900000000000045</c:v>
                </c:pt>
                <c:pt idx="24">
                  <c:v>0.14099999999999913</c:v>
                </c:pt>
                <c:pt idx="25">
                  <c:v>0.15399999999999903</c:v>
                </c:pt>
                <c:pt idx="26">
                  <c:v>0.16699999999999893</c:v>
                </c:pt>
                <c:pt idx="27">
                  <c:v>0.17999999999999883</c:v>
                </c:pt>
                <c:pt idx="28">
                  <c:v>0.19399999999999995</c:v>
                </c:pt>
                <c:pt idx="29">
                  <c:v>0.20899999999999874</c:v>
                </c:pt>
                <c:pt idx="30">
                  <c:v>0.22399999999999931</c:v>
                </c:pt>
                <c:pt idx="31">
                  <c:v>0.23999999999999932</c:v>
                </c:pt>
                <c:pt idx="32">
                  <c:v>0.25699999999999878</c:v>
                </c:pt>
                <c:pt idx="33">
                  <c:v>0.2729999999999988</c:v>
                </c:pt>
                <c:pt idx="34">
                  <c:v>0.29099999999999948</c:v>
                </c:pt>
                <c:pt idx="35">
                  <c:v>0.30900000000000016</c:v>
                </c:pt>
                <c:pt idx="36">
                  <c:v>0.32699999999999907</c:v>
                </c:pt>
                <c:pt idx="37">
                  <c:v>0.3459999999999992</c:v>
                </c:pt>
                <c:pt idx="38">
                  <c:v>0.36599999999999877</c:v>
                </c:pt>
                <c:pt idx="39">
                  <c:v>0.38600000000000012</c:v>
                </c:pt>
                <c:pt idx="40">
                  <c:v>0.40599999999999969</c:v>
                </c:pt>
                <c:pt idx="41">
                  <c:v>0.42699999999999871</c:v>
                </c:pt>
                <c:pt idx="42">
                  <c:v>0.44899999999999896</c:v>
                </c:pt>
                <c:pt idx="43">
                  <c:v>0.4709999999999992</c:v>
                </c:pt>
                <c:pt idx="44">
                  <c:v>0.49399999999999888</c:v>
                </c:pt>
                <c:pt idx="45">
                  <c:v>0.51700000000000035</c:v>
                </c:pt>
                <c:pt idx="46">
                  <c:v>0.54099999999999948</c:v>
                </c:pt>
                <c:pt idx="47">
                  <c:v>0.56500000000000039</c:v>
                </c:pt>
                <c:pt idx="48">
                  <c:v>0.58999999999999897</c:v>
                </c:pt>
                <c:pt idx="49">
                  <c:v>0.61499999999999932</c:v>
                </c:pt>
                <c:pt idx="50">
                  <c:v>0.64099999999999913</c:v>
                </c:pt>
                <c:pt idx="51">
                  <c:v>0.66699999999999893</c:v>
                </c:pt>
                <c:pt idx="52">
                  <c:v>0.69399999999999995</c:v>
                </c:pt>
                <c:pt idx="53">
                  <c:v>0.7209999999999992</c:v>
                </c:pt>
                <c:pt idx="54">
                  <c:v>0.74899999999999967</c:v>
                </c:pt>
                <c:pt idx="55">
                  <c:v>0.77799999999999958</c:v>
                </c:pt>
                <c:pt idx="56">
                  <c:v>0.8069999999999995</c:v>
                </c:pt>
                <c:pt idx="57">
                  <c:v>0.83599999999999941</c:v>
                </c:pt>
                <c:pt idx="58">
                  <c:v>0.86599999999999877</c:v>
                </c:pt>
                <c:pt idx="59">
                  <c:v>0.89599999999999991</c:v>
                </c:pt>
                <c:pt idx="60">
                  <c:v>0.92699999999999871</c:v>
                </c:pt>
                <c:pt idx="61">
                  <c:v>0.95899999999999874</c:v>
                </c:pt>
                <c:pt idx="62">
                  <c:v>0.99099999999999877</c:v>
                </c:pt>
                <c:pt idx="63">
                  <c:v>1.0229999999999988</c:v>
                </c:pt>
                <c:pt idx="64">
                  <c:v>1.056</c:v>
                </c:pt>
                <c:pt idx="65">
                  <c:v>1.0889999999999995</c:v>
                </c:pt>
                <c:pt idx="66">
                  <c:v>1.1230000000000002</c:v>
                </c:pt>
                <c:pt idx="67">
                  <c:v>1.1580000000000004</c:v>
                </c:pt>
                <c:pt idx="68">
                  <c:v>1.1919999999999993</c:v>
                </c:pt>
                <c:pt idx="69">
                  <c:v>1.2279999999999989</c:v>
                </c:pt>
                <c:pt idx="70">
                  <c:v>1.262999999999999</c:v>
                </c:pt>
                <c:pt idx="71">
                  <c:v>1.2999999999999998</c:v>
                </c:pt>
                <c:pt idx="72">
                  <c:v>1.3359999999999994</c:v>
                </c:pt>
                <c:pt idx="73">
                  <c:v>1.3730000000000002</c:v>
                </c:pt>
                <c:pt idx="74">
                  <c:v>1.4109999999999987</c:v>
                </c:pt>
                <c:pt idx="75">
                  <c:v>1.448999999999999</c:v>
                </c:pt>
                <c:pt idx="76">
                  <c:v>1.4869999999999992</c:v>
                </c:pt>
                <c:pt idx="77">
                  <c:v>1.5259999999999989</c:v>
                </c:pt>
                <c:pt idx="78">
                  <c:v>1.5659999999999998</c:v>
                </c:pt>
                <c:pt idx="79">
                  <c:v>1.6049999999999995</c:v>
                </c:pt>
                <c:pt idx="80">
                  <c:v>1.6449999999999987</c:v>
                </c:pt>
                <c:pt idx="81">
                  <c:v>1.6859999999999991</c:v>
                </c:pt>
                <c:pt idx="82">
                  <c:v>1.7269999999999994</c:v>
                </c:pt>
                <c:pt idx="83">
                  <c:v>1.7679999999999998</c:v>
                </c:pt>
                <c:pt idx="84">
                  <c:v>1.8099999999999996</c:v>
                </c:pt>
                <c:pt idx="85">
                  <c:v>1.8519999999999994</c:v>
                </c:pt>
                <c:pt idx="86">
                  <c:v>1.8939999999999992</c:v>
                </c:pt>
                <c:pt idx="87">
                  <c:v>1.9370000000000003</c:v>
                </c:pt>
                <c:pt idx="88">
                  <c:v>1.9799999999999995</c:v>
                </c:pt>
                <c:pt idx="89">
                  <c:v>2.024</c:v>
                </c:pt>
                <c:pt idx="90">
                  <c:v>2.0679999999999987</c:v>
                </c:pt>
                <c:pt idx="91">
                  <c:v>2.1119999999999992</c:v>
                </c:pt>
                <c:pt idx="92">
                  <c:v>2.1559999999999997</c:v>
                </c:pt>
                <c:pt idx="93">
                  <c:v>2.2009999999999996</c:v>
                </c:pt>
                <c:pt idx="94">
                  <c:v>2.2459999999999996</c:v>
                </c:pt>
                <c:pt idx="95">
                  <c:v>2.2909999999999995</c:v>
                </c:pt>
                <c:pt idx="96">
                  <c:v>2.3369999999999989</c:v>
                </c:pt>
                <c:pt idx="97">
                  <c:v>2.383</c:v>
                </c:pt>
                <c:pt idx="98">
                  <c:v>2.4289999999999994</c:v>
                </c:pt>
                <c:pt idx="99">
                  <c:v>2.476</c:v>
                </c:pt>
                <c:pt idx="100">
                  <c:v>2.5219999999999994</c:v>
                </c:pt>
                <c:pt idx="101">
                  <c:v>2.569</c:v>
                </c:pt>
                <c:pt idx="102">
                  <c:v>2.6159999999999988</c:v>
                </c:pt>
                <c:pt idx="103">
                  <c:v>2.6639999999999988</c:v>
                </c:pt>
                <c:pt idx="104">
                  <c:v>2.7109999999999994</c:v>
                </c:pt>
                <c:pt idx="105">
                  <c:v>2.7589999999999995</c:v>
                </c:pt>
                <c:pt idx="106">
                  <c:v>2.8069999999999995</c:v>
                </c:pt>
                <c:pt idx="107">
                  <c:v>2.8549999999999995</c:v>
                </c:pt>
                <c:pt idx="108">
                  <c:v>2.9029999999999996</c:v>
                </c:pt>
                <c:pt idx="109">
                  <c:v>2.9509999999999996</c:v>
                </c:pt>
                <c:pt idx="110">
                  <c:v>2.9989999999999997</c:v>
                </c:pt>
                <c:pt idx="111">
                  <c:v>3.0479999999999992</c:v>
                </c:pt>
                <c:pt idx="112">
                  <c:v>3.0959999999999992</c:v>
                </c:pt>
                <c:pt idx="113">
                  <c:v>3.1449999999999987</c:v>
                </c:pt>
                <c:pt idx="114">
                  <c:v>3.194</c:v>
                </c:pt>
                <c:pt idx="115">
                  <c:v>3.2429999999999994</c:v>
                </c:pt>
                <c:pt idx="116">
                  <c:v>3.2909999999999995</c:v>
                </c:pt>
                <c:pt idx="117">
                  <c:v>3.339999999999999</c:v>
                </c:pt>
                <c:pt idx="118">
                  <c:v>3.3890000000000002</c:v>
                </c:pt>
                <c:pt idx="119">
                  <c:v>3.4379999999999997</c:v>
                </c:pt>
                <c:pt idx="120">
                  <c:v>3.4869999999999992</c:v>
                </c:pt>
                <c:pt idx="121">
                  <c:v>3.5359999999999987</c:v>
                </c:pt>
                <c:pt idx="122">
                  <c:v>3.5839999999999987</c:v>
                </c:pt>
                <c:pt idx="123">
                  <c:v>3.633</c:v>
                </c:pt>
                <c:pt idx="124">
                  <c:v>3.681</c:v>
                </c:pt>
                <c:pt idx="125">
                  <c:v>3.7299999999999995</c:v>
                </c:pt>
                <c:pt idx="126">
                  <c:v>3.7779999999999996</c:v>
                </c:pt>
                <c:pt idx="127">
                  <c:v>3.8269999999999991</c:v>
                </c:pt>
                <c:pt idx="128">
                  <c:v>3.8749999999999991</c:v>
                </c:pt>
                <c:pt idx="129">
                  <c:v>3.9229999999999992</c:v>
                </c:pt>
                <c:pt idx="130">
                  <c:v>3.9699999999999998</c:v>
                </c:pt>
                <c:pt idx="131">
                  <c:v>4.0179999999999998</c:v>
                </c:pt>
                <c:pt idx="132">
                  <c:v>4.0650000000000004</c:v>
                </c:pt>
                <c:pt idx="133">
                  <c:v>4.1119999999999992</c:v>
                </c:pt>
                <c:pt idx="134">
                  <c:v>4.1589999999999998</c:v>
                </c:pt>
                <c:pt idx="135">
                  <c:v>4.2060000000000004</c:v>
                </c:pt>
                <c:pt idx="136">
                  <c:v>4.2519999999999998</c:v>
                </c:pt>
                <c:pt idx="137">
                  <c:v>4.2990000000000004</c:v>
                </c:pt>
                <c:pt idx="138">
                  <c:v>4.3440000000000003</c:v>
                </c:pt>
                <c:pt idx="139">
                  <c:v>4.3899999999999997</c:v>
                </c:pt>
                <c:pt idx="140">
                  <c:v>4.4349999999999996</c:v>
                </c:pt>
                <c:pt idx="141">
                  <c:v>4.4799999999999995</c:v>
                </c:pt>
                <c:pt idx="142">
                  <c:v>4.524</c:v>
                </c:pt>
                <c:pt idx="143">
                  <c:v>4.5679999999999987</c:v>
                </c:pt>
                <c:pt idx="144">
                  <c:v>4.6119999999999992</c:v>
                </c:pt>
                <c:pt idx="145">
                  <c:v>4.6550000000000002</c:v>
                </c:pt>
                <c:pt idx="146">
                  <c:v>4.6979999999999995</c:v>
                </c:pt>
                <c:pt idx="147">
                  <c:v>4.7409999999999988</c:v>
                </c:pt>
                <c:pt idx="148">
                  <c:v>4.7830000000000004</c:v>
                </c:pt>
                <c:pt idx="149">
                  <c:v>4.823999999999999</c:v>
                </c:pt>
                <c:pt idx="150">
                  <c:v>4.8649999999999993</c:v>
                </c:pt>
                <c:pt idx="151">
                  <c:v>4.9050000000000002</c:v>
                </c:pt>
                <c:pt idx="152">
                  <c:v>4.9449999999999994</c:v>
                </c:pt>
                <c:pt idx="153">
                  <c:v>4.9850000000000003</c:v>
                </c:pt>
                <c:pt idx="154">
                  <c:v>5.024</c:v>
                </c:pt>
                <c:pt idx="155">
                  <c:v>5.0620000000000003</c:v>
                </c:pt>
                <c:pt idx="156">
                  <c:v>5.0999999999999988</c:v>
                </c:pt>
                <c:pt idx="157">
                  <c:v>5.1369999999999996</c:v>
                </c:pt>
                <c:pt idx="158">
                  <c:v>5.1740000000000004</c:v>
                </c:pt>
                <c:pt idx="159">
                  <c:v>5.21</c:v>
                </c:pt>
                <c:pt idx="160">
                  <c:v>5.2450000000000001</c:v>
                </c:pt>
                <c:pt idx="161">
                  <c:v>5.28</c:v>
                </c:pt>
                <c:pt idx="162">
                  <c:v>5.3139999999999992</c:v>
                </c:pt>
                <c:pt idx="163">
                  <c:v>5.3470000000000004</c:v>
                </c:pt>
                <c:pt idx="164">
                  <c:v>5.38</c:v>
                </c:pt>
                <c:pt idx="165">
                  <c:v>5.4119999999999999</c:v>
                </c:pt>
                <c:pt idx="166">
                  <c:v>5.4429999999999987</c:v>
                </c:pt>
                <c:pt idx="167">
                  <c:v>5.4739999999999993</c:v>
                </c:pt>
                <c:pt idx="168">
                  <c:v>5.5040000000000004</c:v>
                </c:pt>
                <c:pt idx="169">
                  <c:v>5.5330000000000004</c:v>
                </c:pt>
                <c:pt idx="170">
                  <c:v>5.5609999999999991</c:v>
                </c:pt>
                <c:pt idx="171">
                  <c:v>5.5889999999999995</c:v>
                </c:pt>
                <c:pt idx="172">
                  <c:v>5.6159999999999988</c:v>
                </c:pt>
                <c:pt idx="173">
                  <c:v>5.6420000000000003</c:v>
                </c:pt>
                <c:pt idx="174">
                  <c:v>5.6669999999999989</c:v>
                </c:pt>
                <c:pt idx="175">
                  <c:v>5.6919999999999993</c:v>
                </c:pt>
                <c:pt idx="176">
                  <c:v>5.7160000000000002</c:v>
                </c:pt>
                <c:pt idx="177">
                  <c:v>5.7380000000000004</c:v>
                </c:pt>
                <c:pt idx="178">
                  <c:v>5.7610000000000001</c:v>
                </c:pt>
                <c:pt idx="179">
                  <c:v>5.7819999999999991</c:v>
                </c:pt>
                <c:pt idx="180">
                  <c:v>5.8019999999999987</c:v>
                </c:pt>
                <c:pt idx="181">
                  <c:v>5.8220000000000001</c:v>
                </c:pt>
                <c:pt idx="182">
                  <c:v>5.839999999999999</c:v>
                </c:pt>
                <c:pt idx="183">
                  <c:v>5.8579999999999997</c:v>
                </c:pt>
                <c:pt idx="184">
                  <c:v>5.8749999999999991</c:v>
                </c:pt>
                <c:pt idx="185">
                  <c:v>5.8909999999999991</c:v>
                </c:pt>
                <c:pt idx="186">
                  <c:v>5.9059999999999997</c:v>
                </c:pt>
                <c:pt idx="187">
                  <c:v>5.919999999999999</c:v>
                </c:pt>
                <c:pt idx="188">
                  <c:v>5.9340000000000002</c:v>
                </c:pt>
                <c:pt idx="189">
                  <c:v>5.9459999999999988</c:v>
                </c:pt>
                <c:pt idx="190">
                  <c:v>5.9579999999999993</c:v>
                </c:pt>
                <c:pt idx="191">
                  <c:v>5.9679999999999991</c:v>
                </c:pt>
                <c:pt idx="192">
                  <c:v>5.9779999999999989</c:v>
                </c:pt>
                <c:pt idx="193">
                  <c:v>5.9869999999999992</c:v>
                </c:pt>
                <c:pt idx="194">
                  <c:v>5.9950000000000001</c:v>
                </c:pt>
                <c:pt idx="195">
                  <c:v>6.0019999999999998</c:v>
                </c:pt>
                <c:pt idx="196">
                  <c:v>6.008</c:v>
                </c:pt>
                <c:pt idx="197">
                  <c:v>6.012999999999999</c:v>
                </c:pt>
                <c:pt idx="198">
                  <c:v>6.0170000000000003</c:v>
                </c:pt>
                <c:pt idx="199">
                  <c:v>6.0199999999999987</c:v>
                </c:pt>
                <c:pt idx="200">
                  <c:v>6.0229999999999988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68-4130-9515-D1A00AD03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2143616"/>
        <c:axId val="1352141952"/>
      </c:scatterChart>
      <c:valAx>
        <c:axId val="1352143616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141952"/>
        <c:crosses val="autoZero"/>
        <c:crossBetween val="midCat"/>
      </c:valAx>
      <c:valAx>
        <c:axId val="1352141952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Displacement (in)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143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Base Velocity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Sheet1!$F$3:$F$203</c:f>
              <c:numCache>
                <c:formatCode>General</c:formatCode>
                <c:ptCount val="201"/>
                <c:pt idx="0">
                  <c:v>0</c:v>
                </c:pt>
                <c:pt idx="1">
                  <c:v>2.5000000000000001E-2</c:v>
                </c:pt>
                <c:pt idx="2">
                  <c:v>0.05</c:v>
                </c:pt>
                <c:pt idx="3">
                  <c:v>7.4999999999999997E-2</c:v>
                </c:pt>
                <c:pt idx="4">
                  <c:v>0.1</c:v>
                </c:pt>
                <c:pt idx="5">
                  <c:v>0.125</c:v>
                </c:pt>
                <c:pt idx="6">
                  <c:v>0.15</c:v>
                </c:pt>
                <c:pt idx="7">
                  <c:v>0.17499999999999999</c:v>
                </c:pt>
                <c:pt idx="8">
                  <c:v>0.2</c:v>
                </c:pt>
                <c:pt idx="9">
                  <c:v>0.22500000000000001</c:v>
                </c:pt>
                <c:pt idx="10">
                  <c:v>0.25</c:v>
                </c:pt>
                <c:pt idx="11">
                  <c:v>0.27500000000000002</c:v>
                </c:pt>
                <c:pt idx="12">
                  <c:v>0.3</c:v>
                </c:pt>
                <c:pt idx="13">
                  <c:v>0.32500000000000001</c:v>
                </c:pt>
                <c:pt idx="14">
                  <c:v>0.35</c:v>
                </c:pt>
                <c:pt idx="15">
                  <c:v>0.375</c:v>
                </c:pt>
                <c:pt idx="16">
                  <c:v>0.4</c:v>
                </c:pt>
                <c:pt idx="17">
                  <c:v>0.42499999999999999</c:v>
                </c:pt>
                <c:pt idx="18">
                  <c:v>0.45</c:v>
                </c:pt>
                <c:pt idx="19">
                  <c:v>0.47499999999999998</c:v>
                </c:pt>
                <c:pt idx="20">
                  <c:v>0.5</c:v>
                </c:pt>
                <c:pt idx="21">
                  <c:v>0.52500000000000002</c:v>
                </c:pt>
                <c:pt idx="22">
                  <c:v>0.55000000000000004</c:v>
                </c:pt>
                <c:pt idx="23">
                  <c:v>0.57499999999999996</c:v>
                </c:pt>
                <c:pt idx="24">
                  <c:v>0.6</c:v>
                </c:pt>
                <c:pt idx="25">
                  <c:v>0.625</c:v>
                </c:pt>
                <c:pt idx="26">
                  <c:v>0.65</c:v>
                </c:pt>
                <c:pt idx="27">
                  <c:v>0.67500000000000004</c:v>
                </c:pt>
                <c:pt idx="28">
                  <c:v>0.7</c:v>
                </c:pt>
                <c:pt idx="29">
                  <c:v>0.72499999999999998</c:v>
                </c:pt>
                <c:pt idx="30">
                  <c:v>0.75</c:v>
                </c:pt>
                <c:pt idx="31">
                  <c:v>0.77500000000000002</c:v>
                </c:pt>
                <c:pt idx="32">
                  <c:v>0.8</c:v>
                </c:pt>
                <c:pt idx="33">
                  <c:v>0.82499999999999996</c:v>
                </c:pt>
                <c:pt idx="34">
                  <c:v>0.85</c:v>
                </c:pt>
                <c:pt idx="35">
                  <c:v>0.875</c:v>
                </c:pt>
                <c:pt idx="36">
                  <c:v>0.9</c:v>
                </c:pt>
                <c:pt idx="37">
                  <c:v>0.92500000000000004</c:v>
                </c:pt>
                <c:pt idx="38">
                  <c:v>0.95</c:v>
                </c:pt>
                <c:pt idx="39">
                  <c:v>0.97499999999999998</c:v>
                </c:pt>
                <c:pt idx="40">
                  <c:v>1</c:v>
                </c:pt>
                <c:pt idx="41">
                  <c:v>1.0249999999999999</c:v>
                </c:pt>
                <c:pt idx="42">
                  <c:v>1.05</c:v>
                </c:pt>
                <c:pt idx="43">
                  <c:v>1.075</c:v>
                </c:pt>
                <c:pt idx="44">
                  <c:v>1.1000000000000001</c:v>
                </c:pt>
                <c:pt idx="45">
                  <c:v>1.125</c:v>
                </c:pt>
                <c:pt idx="46">
                  <c:v>1.1499999999999999</c:v>
                </c:pt>
                <c:pt idx="47">
                  <c:v>1.175</c:v>
                </c:pt>
                <c:pt idx="48">
                  <c:v>1.2</c:v>
                </c:pt>
                <c:pt idx="49">
                  <c:v>1.2250000000000001</c:v>
                </c:pt>
                <c:pt idx="50">
                  <c:v>1.25</c:v>
                </c:pt>
                <c:pt idx="51">
                  <c:v>1.2749999999999999</c:v>
                </c:pt>
                <c:pt idx="52">
                  <c:v>1.3</c:v>
                </c:pt>
                <c:pt idx="53">
                  <c:v>1.325</c:v>
                </c:pt>
                <c:pt idx="54">
                  <c:v>1.35</c:v>
                </c:pt>
                <c:pt idx="55">
                  <c:v>1.375</c:v>
                </c:pt>
                <c:pt idx="56">
                  <c:v>1.4</c:v>
                </c:pt>
                <c:pt idx="57">
                  <c:v>1.425</c:v>
                </c:pt>
                <c:pt idx="58">
                  <c:v>1.45</c:v>
                </c:pt>
                <c:pt idx="59">
                  <c:v>1.4750000000000001</c:v>
                </c:pt>
                <c:pt idx="60">
                  <c:v>1.5</c:v>
                </c:pt>
                <c:pt idx="61">
                  <c:v>1.5249999999999999</c:v>
                </c:pt>
                <c:pt idx="62">
                  <c:v>1.55</c:v>
                </c:pt>
                <c:pt idx="63">
                  <c:v>1.575</c:v>
                </c:pt>
                <c:pt idx="64">
                  <c:v>1.6</c:v>
                </c:pt>
                <c:pt idx="65">
                  <c:v>1.625</c:v>
                </c:pt>
                <c:pt idx="66">
                  <c:v>1.65</c:v>
                </c:pt>
                <c:pt idx="67">
                  <c:v>1.675</c:v>
                </c:pt>
                <c:pt idx="68">
                  <c:v>1.7</c:v>
                </c:pt>
                <c:pt idx="69">
                  <c:v>1.7250000000000001</c:v>
                </c:pt>
                <c:pt idx="70">
                  <c:v>1.75</c:v>
                </c:pt>
                <c:pt idx="71">
                  <c:v>1.7749999999999999</c:v>
                </c:pt>
                <c:pt idx="72">
                  <c:v>1.8</c:v>
                </c:pt>
                <c:pt idx="73">
                  <c:v>1.825</c:v>
                </c:pt>
                <c:pt idx="74">
                  <c:v>1.85</c:v>
                </c:pt>
                <c:pt idx="75">
                  <c:v>1.875</c:v>
                </c:pt>
                <c:pt idx="76">
                  <c:v>1.9</c:v>
                </c:pt>
                <c:pt idx="77">
                  <c:v>1.925</c:v>
                </c:pt>
                <c:pt idx="78">
                  <c:v>1.95</c:v>
                </c:pt>
                <c:pt idx="79">
                  <c:v>1.9750000000000001</c:v>
                </c:pt>
                <c:pt idx="80">
                  <c:v>2</c:v>
                </c:pt>
                <c:pt idx="81">
                  <c:v>2.0249999999999999</c:v>
                </c:pt>
                <c:pt idx="82">
                  <c:v>2.0499999999999998</c:v>
                </c:pt>
                <c:pt idx="83">
                  <c:v>2.0750000000000002</c:v>
                </c:pt>
                <c:pt idx="84">
                  <c:v>2.1</c:v>
                </c:pt>
                <c:pt idx="85">
                  <c:v>2.125</c:v>
                </c:pt>
                <c:pt idx="86">
                  <c:v>2.15</c:v>
                </c:pt>
                <c:pt idx="87">
                  <c:v>2.1749999999999998</c:v>
                </c:pt>
                <c:pt idx="88">
                  <c:v>2.2000000000000002</c:v>
                </c:pt>
                <c:pt idx="89">
                  <c:v>2.2250000000000001</c:v>
                </c:pt>
                <c:pt idx="90">
                  <c:v>2.25</c:v>
                </c:pt>
                <c:pt idx="91">
                  <c:v>2.2749999999999999</c:v>
                </c:pt>
                <c:pt idx="92">
                  <c:v>2.2999999999999998</c:v>
                </c:pt>
                <c:pt idx="93">
                  <c:v>2.3250000000000002</c:v>
                </c:pt>
                <c:pt idx="94">
                  <c:v>2.35</c:v>
                </c:pt>
                <c:pt idx="95">
                  <c:v>2.375</c:v>
                </c:pt>
                <c:pt idx="96">
                  <c:v>2.4</c:v>
                </c:pt>
                <c:pt idx="97">
                  <c:v>2.4249999999999998</c:v>
                </c:pt>
                <c:pt idx="98">
                  <c:v>2.4500000000000002</c:v>
                </c:pt>
                <c:pt idx="99">
                  <c:v>2.4750000000000001</c:v>
                </c:pt>
                <c:pt idx="100">
                  <c:v>2.5</c:v>
                </c:pt>
                <c:pt idx="101">
                  <c:v>2.5249999999999999</c:v>
                </c:pt>
                <c:pt idx="102">
                  <c:v>2.5499999999999998</c:v>
                </c:pt>
                <c:pt idx="103">
                  <c:v>2.5750000000000002</c:v>
                </c:pt>
                <c:pt idx="104">
                  <c:v>2.6</c:v>
                </c:pt>
                <c:pt idx="105">
                  <c:v>2.625</c:v>
                </c:pt>
                <c:pt idx="106">
                  <c:v>2.65</c:v>
                </c:pt>
                <c:pt idx="107">
                  <c:v>2.6749999999999998</c:v>
                </c:pt>
                <c:pt idx="108">
                  <c:v>2.7</c:v>
                </c:pt>
                <c:pt idx="109">
                  <c:v>2.7250000000000001</c:v>
                </c:pt>
                <c:pt idx="110">
                  <c:v>2.75</c:v>
                </c:pt>
                <c:pt idx="111">
                  <c:v>2.7749999999999999</c:v>
                </c:pt>
                <c:pt idx="112">
                  <c:v>2.8</c:v>
                </c:pt>
                <c:pt idx="113">
                  <c:v>2.8250000000000002</c:v>
                </c:pt>
                <c:pt idx="114">
                  <c:v>2.85</c:v>
                </c:pt>
                <c:pt idx="115">
                  <c:v>2.875</c:v>
                </c:pt>
                <c:pt idx="116">
                  <c:v>2.9</c:v>
                </c:pt>
                <c:pt idx="117">
                  <c:v>2.9249999999999998</c:v>
                </c:pt>
                <c:pt idx="118">
                  <c:v>2.95</c:v>
                </c:pt>
                <c:pt idx="119">
                  <c:v>2.9750000000000001</c:v>
                </c:pt>
                <c:pt idx="120">
                  <c:v>3</c:v>
                </c:pt>
                <c:pt idx="121">
                  <c:v>3.0249999999999999</c:v>
                </c:pt>
                <c:pt idx="122">
                  <c:v>3.05</c:v>
                </c:pt>
                <c:pt idx="123">
                  <c:v>3.0750000000000002</c:v>
                </c:pt>
                <c:pt idx="124">
                  <c:v>3.1</c:v>
                </c:pt>
                <c:pt idx="125">
                  <c:v>3.125</c:v>
                </c:pt>
                <c:pt idx="126">
                  <c:v>3.15</c:v>
                </c:pt>
                <c:pt idx="127">
                  <c:v>3.1749999999999998</c:v>
                </c:pt>
                <c:pt idx="128">
                  <c:v>3.2</c:v>
                </c:pt>
                <c:pt idx="129">
                  <c:v>3.2250000000000001</c:v>
                </c:pt>
                <c:pt idx="130">
                  <c:v>3.25</c:v>
                </c:pt>
                <c:pt idx="131">
                  <c:v>3.2749999999999999</c:v>
                </c:pt>
                <c:pt idx="132">
                  <c:v>3.3</c:v>
                </c:pt>
                <c:pt idx="133">
                  <c:v>3.3250000000000002</c:v>
                </c:pt>
                <c:pt idx="134">
                  <c:v>3.35</c:v>
                </c:pt>
                <c:pt idx="135">
                  <c:v>3.375</c:v>
                </c:pt>
                <c:pt idx="136">
                  <c:v>3.4</c:v>
                </c:pt>
                <c:pt idx="137">
                  <c:v>3.4249999999999998</c:v>
                </c:pt>
                <c:pt idx="138">
                  <c:v>3.45</c:v>
                </c:pt>
                <c:pt idx="139">
                  <c:v>3.4750000000000001</c:v>
                </c:pt>
                <c:pt idx="140">
                  <c:v>3.5</c:v>
                </c:pt>
                <c:pt idx="141">
                  <c:v>3.5249999999999999</c:v>
                </c:pt>
                <c:pt idx="142">
                  <c:v>3.55</c:v>
                </c:pt>
                <c:pt idx="143">
                  <c:v>3.5750000000000002</c:v>
                </c:pt>
                <c:pt idx="144">
                  <c:v>3.6</c:v>
                </c:pt>
                <c:pt idx="145">
                  <c:v>3.625</c:v>
                </c:pt>
                <c:pt idx="146">
                  <c:v>3.65</c:v>
                </c:pt>
                <c:pt idx="147">
                  <c:v>3.6749999999999998</c:v>
                </c:pt>
                <c:pt idx="148">
                  <c:v>3.7</c:v>
                </c:pt>
                <c:pt idx="149">
                  <c:v>3.7250000000000001</c:v>
                </c:pt>
                <c:pt idx="150">
                  <c:v>3.75</c:v>
                </c:pt>
                <c:pt idx="151">
                  <c:v>3.7749999999999999</c:v>
                </c:pt>
                <c:pt idx="152">
                  <c:v>3.8</c:v>
                </c:pt>
                <c:pt idx="153">
                  <c:v>3.8250000000000002</c:v>
                </c:pt>
                <c:pt idx="154">
                  <c:v>3.85</c:v>
                </c:pt>
                <c:pt idx="155">
                  <c:v>3.875</c:v>
                </c:pt>
                <c:pt idx="156">
                  <c:v>3.9</c:v>
                </c:pt>
                <c:pt idx="157">
                  <c:v>3.9249999999999998</c:v>
                </c:pt>
                <c:pt idx="158">
                  <c:v>3.95</c:v>
                </c:pt>
                <c:pt idx="159">
                  <c:v>3.9750000000000001</c:v>
                </c:pt>
                <c:pt idx="160">
                  <c:v>4</c:v>
                </c:pt>
                <c:pt idx="161">
                  <c:v>4.0250000000000004</c:v>
                </c:pt>
                <c:pt idx="162">
                  <c:v>4.05</c:v>
                </c:pt>
                <c:pt idx="163">
                  <c:v>4.0750000000000002</c:v>
                </c:pt>
                <c:pt idx="164">
                  <c:v>4.0999999999999996</c:v>
                </c:pt>
                <c:pt idx="165">
                  <c:v>4.125</c:v>
                </c:pt>
                <c:pt idx="166">
                  <c:v>4.1500000000000004</c:v>
                </c:pt>
                <c:pt idx="167">
                  <c:v>4.1749999999999998</c:v>
                </c:pt>
                <c:pt idx="168">
                  <c:v>4.2</c:v>
                </c:pt>
                <c:pt idx="169">
                  <c:v>4.2249999999999996</c:v>
                </c:pt>
                <c:pt idx="170">
                  <c:v>4.25</c:v>
                </c:pt>
                <c:pt idx="171">
                  <c:v>4.2750000000000004</c:v>
                </c:pt>
                <c:pt idx="172">
                  <c:v>4.3</c:v>
                </c:pt>
                <c:pt idx="173">
                  <c:v>4.3250000000000002</c:v>
                </c:pt>
                <c:pt idx="174">
                  <c:v>4.3499999999999996</c:v>
                </c:pt>
                <c:pt idx="175">
                  <c:v>4.375</c:v>
                </c:pt>
                <c:pt idx="176">
                  <c:v>4.4000000000000004</c:v>
                </c:pt>
                <c:pt idx="177">
                  <c:v>4.4249999999999998</c:v>
                </c:pt>
                <c:pt idx="178">
                  <c:v>4.45</c:v>
                </c:pt>
                <c:pt idx="179">
                  <c:v>4.4749999999999996</c:v>
                </c:pt>
                <c:pt idx="180">
                  <c:v>4.5</c:v>
                </c:pt>
                <c:pt idx="181">
                  <c:v>4.5250000000000004</c:v>
                </c:pt>
                <c:pt idx="182">
                  <c:v>4.55</c:v>
                </c:pt>
                <c:pt idx="183">
                  <c:v>4.5750000000000002</c:v>
                </c:pt>
                <c:pt idx="184">
                  <c:v>4.5999999999999996</c:v>
                </c:pt>
                <c:pt idx="185">
                  <c:v>4.625</c:v>
                </c:pt>
                <c:pt idx="186">
                  <c:v>4.6500000000000004</c:v>
                </c:pt>
                <c:pt idx="187">
                  <c:v>4.6749999999999998</c:v>
                </c:pt>
                <c:pt idx="188">
                  <c:v>4.7</c:v>
                </c:pt>
                <c:pt idx="189">
                  <c:v>4.7249999999999996</c:v>
                </c:pt>
                <c:pt idx="190">
                  <c:v>4.75</c:v>
                </c:pt>
                <c:pt idx="191">
                  <c:v>4.7750000000000004</c:v>
                </c:pt>
                <c:pt idx="192">
                  <c:v>4.8</c:v>
                </c:pt>
                <c:pt idx="193">
                  <c:v>4.8250000000000002</c:v>
                </c:pt>
                <c:pt idx="194">
                  <c:v>4.8499999999999996</c:v>
                </c:pt>
                <c:pt idx="195">
                  <c:v>4.875</c:v>
                </c:pt>
                <c:pt idx="196">
                  <c:v>4.9000000000000004</c:v>
                </c:pt>
                <c:pt idx="197">
                  <c:v>4.9249999999999998</c:v>
                </c:pt>
                <c:pt idx="198">
                  <c:v>4.95</c:v>
                </c:pt>
                <c:pt idx="199">
                  <c:v>4.9749999999999996</c:v>
                </c:pt>
                <c:pt idx="200">
                  <c:v>5</c:v>
                </c:pt>
              </c:numCache>
            </c:numRef>
          </c:xVal>
          <c:yVal>
            <c:numRef>
              <c:f>Sheet1!$G$3:$G$203</c:f>
              <c:numCache>
                <c:formatCode>General</c:formatCode>
                <c:ptCount val="201"/>
                <c:pt idx="0">
                  <c:v>0</c:v>
                </c:pt>
                <c:pt idx="1">
                  <c:v>0.11</c:v>
                </c:pt>
                <c:pt idx="2">
                  <c:v>0.14799999999999999</c:v>
                </c:pt>
                <c:pt idx="3">
                  <c:v>0.185</c:v>
                </c:pt>
                <c:pt idx="4">
                  <c:v>0.222</c:v>
                </c:pt>
                <c:pt idx="5">
                  <c:v>0.26</c:v>
                </c:pt>
                <c:pt idx="6">
                  <c:v>0.29699999999999999</c:v>
                </c:pt>
                <c:pt idx="7">
                  <c:v>0.33400000000000002</c:v>
                </c:pt>
                <c:pt idx="8">
                  <c:v>0.371</c:v>
                </c:pt>
                <c:pt idx="9">
                  <c:v>0.40699999999999997</c:v>
                </c:pt>
                <c:pt idx="10">
                  <c:v>0.44400000000000001</c:v>
                </c:pt>
                <c:pt idx="11">
                  <c:v>0.48</c:v>
                </c:pt>
                <c:pt idx="12">
                  <c:v>0.51700000000000002</c:v>
                </c:pt>
                <c:pt idx="13">
                  <c:v>0.55300000000000005</c:v>
                </c:pt>
                <c:pt idx="14">
                  <c:v>0.58799999999999997</c:v>
                </c:pt>
                <c:pt idx="15">
                  <c:v>0.624</c:v>
                </c:pt>
                <c:pt idx="16">
                  <c:v>0.65900000000000003</c:v>
                </c:pt>
                <c:pt idx="17">
                  <c:v>0.69399999999999995</c:v>
                </c:pt>
                <c:pt idx="18">
                  <c:v>0.72899999999999998</c:v>
                </c:pt>
                <c:pt idx="19">
                  <c:v>0.76400000000000001</c:v>
                </c:pt>
                <c:pt idx="20">
                  <c:v>0.79800000000000004</c:v>
                </c:pt>
                <c:pt idx="21">
                  <c:v>0.83199999999999996</c:v>
                </c:pt>
                <c:pt idx="22">
                  <c:v>0.86499999999999999</c:v>
                </c:pt>
                <c:pt idx="23">
                  <c:v>0.89900000000000002</c:v>
                </c:pt>
                <c:pt idx="24">
                  <c:v>0.93100000000000005</c:v>
                </c:pt>
                <c:pt idx="25">
                  <c:v>0.96399999999999997</c:v>
                </c:pt>
                <c:pt idx="26">
                  <c:v>0.996</c:v>
                </c:pt>
                <c:pt idx="27">
                  <c:v>1.028</c:v>
                </c:pt>
                <c:pt idx="28">
                  <c:v>1.0589999999999999</c:v>
                </c:pt>
                <c:pt idx="29">
                  <c:v>1.0900000000000001</c:v>
                </c:pt>
                <c:pt idx="30">
                  <c:v>1.121</c:v>
                </c:pt>
                <c:pt idx="31">
                  <c:v>1.151</c:v>
                </c:pt>
                <c:pt idx="32">
                  <c:v>1.181</c:v>
                </c:pt>
                <c:pt idx="33">
                  <c:v>1.21</c:v>
                </c:pt>
                <c:pt idx="34">
                  <c:v>1.2390000000000001</c:v>
                </c:pt>
                <c:pt idx="35">
                  <c:v>1.2669999999999999</c:v>
                </c:pt>
                <c:pt idx="36">
                  <c:v>1.2949999999999999</c:v>
                </c:pt>
                <c:pt idx="37">
                  <c:v>1.323</c:v>
                </c:pt>
                <c:pt idx="38">
                  <c:v>1.349</c:v>
                </c:pt>
                <c:pt idx="39">
                  <c:v>1.3759999999999999</c:v>
                </c:pt>
                <c:pt idx="40">
                  <c:v>1.4019999999999999</c:v>
                </c:pt>
                <c:pt idx="41">
                  <c:v>1.427</c:v>
                </c:pt>
                <c:pt idx="42">
                  <c:v>1.452</c:v>
                </c:pt>
                <c:pt idx="43">
                  <c:v>1.476</c:v>
                </c:pt>
                <c:pt idx="44">
                  <c:v>1.5</c:v>
                </c:pt>
                <c:pt idx="45">
                  <c:v>1.5229999999999999</c:v>
                </c:pt>
                <c:pt idx="46">
                  <c:v>1.5449999999999999</c:v>
                </c:pt>
                <c:pt idx="47">
                  <c:v>1.5680000000000001</c:v>
                </c:pt>
                <c:pt idx="48">
                  <c:v>1.589</c:v>
                </c:pt>
                <c:pt idx="49">
                  <c:v>1.61</c:v>
                </c:pt>
                <c:pt idx="50">
                  <c:v>1.63</c:v>
                </c:pt>
                <c:pt idx="51">
                  <c:v>1.65</c:v>
                </c:pt>
                <c:pt idx="52">
                  <c:v>1.669</c:v>
                </c:pt>
                <c:pt idx="53">
                  <c:v>1.6870000000000001</c:v>
                </c:pt>
                <c:pt idx="54">
                  <c:v>1.7050000000000001</c:v>
                </c:pt>
                <c:pt idx="55">
                  <c:v>1.7230000000000001</c:v>
                </c:pt>
                <c:pt idx="56">
                  <c:v>1.7390000000000001</c:v>
                </c:pt>
                <c:pt idx="57">
                  <c:v>1.7549999999999999</c:v>
                </c:pt>
                <c:pt idx="58">
                  <c:v>1.7709999999999999</c:v>
                </c:pt>
                <c:pt idx="59">
                  <c:v>1.7849999999999999</c:v>
                </c:pt>
                <c:pt idx="60">
                  <c:v>1.8</c:v>
                </c:pt>
                <c:pt idx="61">
                  <c:v>1.8129999999999999</c:v>
                </c:pt>
                <c:pt idx="62">
                  <c:v>1.8260000000000001</c:v>
                </c:pt>
                <c:pt idx="63">
                  <c:v>1.8380000000000001</c:v>
                </c:pt>
                <c:pt idx="64">
                  <c:v>1.85</c:v>
                </c:pt>
                <c:pt idx="65">
                  <c:v>1.861</c:v>
                </c:pt>
                <c:pt idx="66">
                  <c:v>1.8720000000000001</c:v>
                </c:pt>
                <c:pt idx="67">
                  <c:v>1.881</c:v>
                </c:pt>
                <c:pt idx="68">
                  <c:v>1.89</c:v>
                </c:pt>
                <c:pt idx="69">
                  <c:v>1.899</c:v>
                </c:pt>
                <c:pt idx="70">
                  <c:v>1.907</c:v>
                </c:pt>
                <c:pt idx="71">
                  <c:v>1.9139999999999999</c:v>
                </c:pt>
                <c:pt idx="72">
                  <c:v>1.921</c:v>
                </c:pt>
                <c:pt idx="73">
                  <c:v>1.927</c:v>
                </c:pt>
                <c:pt idx="74">
                  <c:v>1.9319999999999999</c:v>
                </c:pt>
                <c:pt idx="75">
                  <c:v>1.9370000000000001</c:v>
                </c:pt>
                <c:pt idx="76">
                  <c:v>1.9410000000000001</c:v>
                </c:pt>
                <c:pt idx="77">
                  <c:v>1.9450000000000001</c:v>
                </c:pt>
                <c:pt idx="78">
                  <c:v>1.948</c:v>
                </c:pt>
                <c:pt idx="79">
                  <c:v>1.95</c:v>
                </c:pt>
                <c:pt idx="80">
                  <c:v>1.952</c:v>
                </c:pt>
                <c:pt idx="81">
                  <c:v>1.9530000000000001</c:v>
                </c:pt>
                <c:pt idx="82">
                  <c:v>1.954</c:v>
                </c:pt>
                <c:pt idx="83">
                  <c:v>1.954</c:v>
                </c:pt>
                <c:pt idx="84">
                  <c:v>1.9530000000000001</c:v>
                </c:pt>
                <c:pt idx="85">
                  <c:v>1.952</c:v>
                </c:pt>
                <c:pt idx="86">
                  <c:v>1.95</c:v>
                </c:pt>
                <c:pt idx="87">
                  <c:v>1.948</c:v>
                </c:pt>
                <c:pt idx="88">
                  <c:v>1.9450000000000001</c:v>
                </c:pt>
                <c:pt idx="89">
                  <c:v>1.9419999999999999</c:v>
                </c:pt>
                <c:pt idx="90">
                  <c:v>1.9379999999999999</c:v>
                </c:pt>
                <c:pt idx="91">
                  <c:v>1.9330000000000001</c:v>
                </c:pt>
                <c:pt idx="92">
                  <c:v>1.9279999999999999</c:v>
                </c:pt>
                <c:pt idx="93">
                  <c:v>1.923</c:v>
                </c:pt>
                <c:pt idx="94">
                  <c:v>1.917</c:v>
                </c:pt>
                <c:pt idx="95">
                  <c:v>1.911</c:v>
                </c:pt>
                <c:pt idx="96">
                  <c:v>1.9039999999999999</c:v>
                </c:pt>
                <c:pt idx="97">
                  <c:v>1.8959999999999999</c:v>
                </c:pt>
                <c:pt idx="98">
                  <c:v>1.8879999999999999</c:v>
                </c:pt>
                <c:pt idx="99">
                  <c:v>1.88</c:v>
                </c:pt>
                <c:pt idx="100">
                  <c:v>1.871</c:v>
                </c:pt>
                <c:pt idx="101">
                  <c:v>1.8620000000000001</c:v>
                </c:pt>
                <c:pt idx="102">
                  <c:v>1.8520000000000001</c:v>
                </c:pt>
                <c:pt idx="103">
                  <c:v>1.8420000000000001</c:v>
                </c:pt>
                <c:pt idx="104">
                  <c:v>1.831</c:v>
                </c:pt>
                <c:pt idx="105">
                  <c:v>1.82</c:v>
                </c:pt>
                <c:pt idx="106">
                  <c:v>1.8089999999999999</c:v>
                </c:pt>
                <c:pt idx="107">
                  <c:v>1.7969999999999999</c:v>
                </c:pt>
                <c:pt idx="108">
                  <c:v>1.7849999999999999</c:v>
                </c:pt>
                <c:pt idx="109">
                  <c:v>1.7729999999999999</c:v>
                </c:pt>
                <c:pt idx="110">
                  <c:v>1.76</c:v>
                </c:pt>
                <c:pt idx="111">
                  <c:v>1.746</c:v>
                </c:pt>
                <c:pt idx="112">
                  <c:v>1.7330000000000001</c:v>
                </c:pt>
                <c:pt idx="113">
                  <c:v>1.7190000000000001</c:v>
                </c:pt>
                <c:pt idx="114">
                  <c:v>1.7050000000000001</c:v>
                </c:pt>
                <c:pt idx="115">
                  <c:v>1.69</c:v>
                </c:pt>
                <c:pt idx="116">
                  <c:v>1.675</c:v>
                </c:pt>
                <c:pt idx="117">
                  <c:v>1.66</c:v>
                </c:pt>
                <c:pt idx="118">
                  <c:v>1.6439999999999999</c:v>
                </c:pt>
                <c:pt idx="119">
                  <c:v>1.629</c:v>
                </c:pt>
                <c:pt idx="120">
                  <c:v>1.613</c:v>
                </c:pt>
                <c:pt idx="121">
                  <c:v>1.5960000000000001</c:v>
                </c:pt>
                <c:pt idx="122">
                  <c:v>1.58</c:v>
                </c:pt>
                <c:pt idx="123">
                  <c:v>1.5629999999999999</c:v>
                </c:pt>
                <c:pt idx="124">
                  <c:v>1.546</c:v>
                </c:pt>
                <c:pt idx="125">
                  <c:v>1.5289999999999999</c:v>
                </c:pt>
                <c:pt idx="126">
                  <c:v>1.5109999999999999</c:v>
                </c:pt>
                <c:pt idx="127">
                  <c:v>1.4930000000000001</c:v>
                </c:pt>
                <c:pt idx="128">
                  <c:v>1.4750000000000001</c:v>
                </c:pt>
                <c:pt idx="129">
                  <c:v>1.4570000000000001</c:v>
                </c:pt>
                <c:pt idx="130">
                  <c:v>1.4390000000000001</c:v>
                </c:pt>
                <c:pt idx="131">
                  <c:v>1.421</c:v>
                </c:pt>
                <c:pt idx="132">
                  <c:v>1.4019999999999999</c:v>
                </c:pt>
                <c:pt idx="133">
                  <c:v>1.383</c:v>
                </c:pt>
                <c:pt idx="134">
                  <c:v>1.3640000000000001</c:v>
                </c:pt>
                <c:pt idx="135">
                  <c:v>1.345</c:v>
                </c:pt>
                <c:pt idx="136">
                  <c:v>1.3260000000000001</c:v>
                </c:pt>
                <c:pt idx="137">
                  <c:v>1.306</c:v>
                </c:pt>
                <c:pt idx="138">
                  <c:v>1.2869999999999999</c:v>
                </c:pt>
                <c:pt idx="139">
                  <c:v>1.2669999999999999</c:v>
                </c:pt>
                <c:pt idx="140">
                  <c:v>1.2470000000000001</c:v>
                </c:pt>
                <c:pt idx="141">
                  <c:v>1.2270000000000001</c:v>
                </c:pt>
                <c:pt idx="142">
                  <c:v>1.2070000000000001</c:v>
                </c:pt>
                <c:pt idx="143">
                  <c:v>1.1870000000000001</c:v>
                </c:pt>
                <c:pt idx="144">
                  <c:v>1.167</c:v>
                </c:pt>
                <c:pt idx="145">
                  <c:v>1.1459999999999999</c:v>
                </c:pt>
                <c:pt idx="146">
                  <c:v>1.1259999999999999</c:v>
                </c:pt>
                <c:pt idx="147">
                  <c:v>1.105</c:v>
                </c:pt>
                <c:pt idx="148">
                  <c:v>1.085</c:v>
                </c:pt>
                <c:pt idx="149">
                  <c:v>1.0640000000000001</c:v>
                </c:pt>
                <c:pt idx="150">
                  <c:v>1.0429999999999999</c:v>
                </c:pt>
                <c:pt idx="151">
                  <c:v>1.0229999999999999</c:v>
                </c:pt>
                <c:pt idx="152">
                  <c:v>1.002</c:v>
                </c:pt>
                <c:pt idx="153">
                  <c:v>0.98099999999999998</c:v>
                </c:pt>
                <c:pt idx="154">
                  <c:v>0.96</c:v>
                </c:pt>
                <c:pt idx="155">
                  <c:v>0.93899999999999995</c:v>
                </c:pt>
                <c:pt idx="156">
                  <c:v>0.91800000000000004</c:v>
                </c:pt>
                <c:pt idx="157">
                  <c:v>0.89700000000000002</c:v>
                </c:pt>
                <c:pt idx="158">
                  <c:v>0.876</c:v>
                </c:pt>
                <c:pt idx="159">
                  <c:v>0.85499999999999998</c:v>
                </c:pt>
                <c:pt idx="160">
                  <c:v>0.83299999999999996</c:v>
                </c:pt>
                <c:pt idx="161">
                  <c:v>0.81200000000000006</c:v>
                </c:pt>
                <c:pt idx="162">
                  <c:v>0.79100000000000004</c:v>
                </c:pt>
                <c:pt idx="163">
                  <c:v>0.77</c:v>
                </c:pt>
                <c:pt idx="164">
                  <c:v>0.748</c:v>
                </c:pt>
                <c:pt idx="165">
                  <c:v>0.72699999999999998</c:v>
                </c:pt>
                <c:pt idx="166">
                  <c:v>0.70599999999999996</c:v>
                </c:pt>
                <c:pt idx="167">
                  <c:v>0.68400000000000005</c:v>
                </c:pt>
                <c:pt idx="168">
                  <c:v>0.66300000000000003</c:v>
                </c:pt>
                <c:pt idx="169">
                  <c:v>0.64200000000000002</c:v>
                </c:pt>
                <c:pt idx="170">
                  <c:v>0.62</c:v>
                </c:pt>
                <c:pt idx="171">
                  <c:v>0.59899999999999998</c:v>
                </c:pt>
                <c:pt idx="172">
                  <c:v>0.57799999999999996</c:v>
                </c:pt>
                <c:pt idx="173">
                  <c:v>0.55600000000000005</c:v>
                </c:pt>
                <c:pt idx="174">
                  <c:v>0.53500000000000003</c:v>
                </c:pt>
                <c:pt idx="175">
                  <c:v>0.51300000000000001</c:v>
                </c:pt>
                <c:pt idx="176">
                  <c:v>0.49199999999999999</c:v>
                </c:pt>
                <c:pt idx="177">
                  <c:v>0.47099999999999997</c:v>
                </c:pt>
                <c:pt idx="178">
                  <c:v>0.44900000000000001</c:v>
                </c:pt>
                <c:pt idx="179">
                  <c:v>0.42799999999999999</c:v>
                </c:pt>
                <c:pt idx="180">
                  <c:v>0.40600000000000003</c:v>
                </c:pt>
                <c:pt idx="181">
                  <c:v>0.38500000000000001</c:v>
                </c:pt>
                <c:pt idx="182">
                  <c:v>0.36399999999999999</c:v>
                </c:pt>
                <c:pt idx="183">
                  <c:v>0.34200000000000003</c:v>
                </c:pt>
                <c:pt idx="184">
                  <c:v>0.32100000000000001</c:v>
                </c:pt>
                <c:pt idx="185">
                  <c:v>0.29899999999999999</c:v>
                </c:pt>
                <c:pt idx="186">
                  <c:v>0.27800000000000002</c:v>
                </c:pt>
                <c:pt idx="187">
                  <c:v>0.25700000000000001</c:v>
                </c:pt>
                <c:pt idx="188">
                  <c:v>0.23499999999999999</c:v>
                </c:pt>
                <c:pt idx="189">
                  <c:v>0.214</c:v>
                </c:pt>
                <c:pt idx="190">
                  <c:v>0.192</c:v>
                </c:pt>
                <c:pt idx="191">
                  <c:v>0.17100000000000001</c:v>
                </c:pt>
                <c:pt idx="192">
                  <c:v>0.15</c:v>
                </c:pt>
                <c:pt idx="193">
                  <c:v>0.128</c:v>
                </c:pt>
                <c:pt idx="194">
                  <c:v>0.107</c:v>
                </c:pt>
                <c:pt idx="195">
                  <c:v>8.5000000000000006E-2</c:v>
                </c:pt>
                <c:pt idx="196">
                  <c:v>6.4000000000000001E-2</c:v>
                </c:pt>
                <c:pt idx="197">
                  <c:v>4.2999999999999997E-2</c:v>
                </c:pt>
                <c:pt idx="198">
                  <c:v>2.1000000000000001E-2</c:v>
                </c:pt>
                <c:pt idx="199" formatCode="0.00E+00">
                  <c:v>2.2249999999999999E-4</c:v>
                </c:pt>
                <c:pt idx="200">
                  <c:v>2.1999999999999999E-2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84F-417D-805C-A9B78EC36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3556640"/>
        <c:axId val="1353559968"/>
      </c:scatterChart>
      <c:valAx>
        <c:axId val="135355664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3559968"/>
        <c:crosses val="autoZero"/>
        <c:crossBetween val="midCat"/>
      </c:valAx>
      <c:valAx>
        <c:axId val="1353559968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Velocity (in/sec)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3556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FEEBF-0AA6-4472-A09A-4F88FCC62F5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9DFE306-5BEE-4E4E-BB1F-A42C9A441794}">
      <dgm:prSet phldrT="[Text]" custT="1"/>
      <dgm:spPr/>
      <dgm:t>
        <a:bodyPr/>
        <a:lstStyle/>
        <a:p>
          <a:pPr algn="ctr"/>
          <a:r>
            <a:rPr lang="x-none" sz="3600" dirty="0"/>
            <a:t>Past Creep Test Machine</a:t>
          </a:r>
        </a:p>
      </dgm:t>
    </dgm:pt>
    <dgm:pt modelId="{17F8B51F-4565-4979-A61F-916E89F31929}" type="parTrans" cxnId="{2619C7F6-6BC9-4785-88E4-D6D508BB2B00}">
      <dgm:prSet/>
      <dgm:spPr/>
      <dgm:t>
        <a:bodyPr/>
        <a:lstStyle/>
        <a:p>
          <a:pPr algn="l"/>
          <a:endParaRPr lang="en-US" sz="1200"/>
        </a:p>
      </dgm:t>
    </dgm:pt>
    <dgm:pt modelId="{914FFB7B-BB5F-4704-BA58-A3826225570C}" type="sibTrans" cxnId="{2619C7F6-6BC9-4785-88E4-D6D508BB2B00}">
      <dgm:prSet/>
      <dgm:spPr/>
      <dgm:t>
        <a:bodyPr/>
        <a:lstStyle/>
        <a:p>
          <a:pPr algn="l"/>
          <a:endParaRPr lang="en-US" sz="1200"/>
        </a:p>
      </dgm:t>
    </dgm:pt>
    <dgm:pt modelId="{AD4A9834-6FB2-49E2-B50F-58AE61D86859}">
      <dgm:prSet phldrT="[Text]" custT="1"/>
      <dgm:spPr/>
      <dgm:t>
        <a:bodyPr/>
        <a:lstStyle/>
        <a:p>
          <a:pPr algn="l"/>
          <a:r>
            <a:rPr lang="x-none" sz="1600" dirty="0"/>
            <a:t>Load Application Mechanism: Configuration calls for safety hazard and unreliable application</a:t>
          </a:r>
        </a:p>
      </dgm:t>
    </dgm:pt>
    <dgm:pt modelId="{D9619FBA-6D32-4B1A-89EF-92B854B93722}" type="parTrans" cxnId="{C3F49A24-44A4-47CF-A220-023BC2EA9242}">
      <dgm:prSet/>
      <dgm:spPr/>
      <dgm:t>
        <a:bodyPr/>
        <a:lstStyle/>
        <a:p>
          <a:pPr algn="l"/>
          <a:endParaRPr lang="en-US" sz="1200"/>
        </a:p>
      </dgm:t>
    </dgm:pt>
    <dgm:pt modelId="{5F55A4DC-4724-4CD5-8B11-21BEE614E0C1}" type="sibTrans" cxnId="{C3F49A24-44A4-47CF-A220-023BC2EA9242}">
      <dgm:prSet/>
      <dgm:spPr/>
      <dgm:t>
        <a:bodyPr/>
        <a:lstStyle/>
        <a:p>
          <a:pPr algn="l"/>
          <a:endParaRPr lang="en-US" sz="1200"/>
        </a:p>
      </dgm:t>
    </dgm:pt>
    <dgm:pt modelId="{AE54516D-273C-4CA0-875F-B9F653A3DC5C}">
      <dgm:prSet phldrT="[Text]" custT="1"/>
      <dgm:spPr/>
      <dgm:t>
        <a:bodyPr/>
        <a:lstStyle/>
        <a:p>
          <a:pPr algn="l"/>
          <a:r>
            <a:rPr lang="x-none" sz="1600" dirty="0"/>
            <a:t>Heating Source: Temperature control becomes a problem due to excessive radiation</a:t>
          </a:r>
        </a:p>
      </dgm:t>
    </dgm:pt>
    <dgm:pt modelId="{7D9A6BBB-CC57-41A8-9F31-7DC2B04802A6}" type="parTrans" cxnId="{0DC60405-BFC1-4790-9602-063CB75CACEF}">
      <dgm:prSet/>
      <dgm:spPr/>
      <dgm:t>
        <a:bodyPr/>
        <a:lstStyle/>
        <a:p>
          <a:pPr algn="l"/>
          <a:endParaRPr lang="en-US" sz="1200"/>
        </a:p>
      </dgm:t>
    </dgm:pt>
    <dgm:pt modelId="{4BE374ED-D3DD-4465-8166-2E10C14E3988}" type="sibTrans" cxnId="{0DC60405-BFC1-4790-9602-063CB75CACEF}">
      <dgm:prSet/>
      <dgm:spPr/>
      <dgm:t>
        <a:bodyPr/>
        <a:lstStyle/>
        <a:p>
          <a:pPr algn="l"/>
          <a:endParaRPr lang="en-US" sz="1200"/>
        </a:p>
      </dgm:t>
    </dgm:pt>
    <dgm:pt modelId="{76BD86B8-9FCD-458F-9713-F73EAE94FC70}">
      <dgm:prSet phldrT="[Text]" custT="1"/>
      <dgm:spPr/>
      <dgm:t>
        <a:bodyPr/>
        <a:lstStyle/>
        <a:p>
          <a:pPr algn="l"/>
          <a:r>
            <a:rPr lang="x-none" sz="1600" dirty="0"/>
            <a:t>Interface: Unable to be edited</a:t>
          </a:r>
        </a:p>
      </dgm:t>
    </dgm:pt>
    <dgm:pt modelId="{7A738A8A-7A68-4A6A-BC37-572790CB22BB}" type="parTrans" cxnId="{3D771DE3-9209-4B95-A532-D6E02A62BC49}">
      <dgm:prSet/>
      <dgm:spPr/>
      <dgm:t>
        <a:bodyPr/>
        <a:lstStyle/>
        <a:p>
          <a:pPr algn="l"/>
          <a:endParaRPr lang="en-US" sz="1200"/>
        </a:p>
      </dgm:t>
    </dgm:pt>
    <dgm:pt modelId="{8A37CE82-1F37-4691-8F2F-83CA7068DFB9}" type="sibTrans" cxnId="{3D771DE3-9209-4B95-A532-D6E02A62BC49}">
      <dgm:prSet/>
      <dgm:spPr/>
      <dgm:t>
        <a:bodyPr/>
        <a:lstStyle/>
        <a:p>
          <a:pPr algn="l"/>
          <a:endParaRPr lang="en-US" sz="1200"/>
        </a:p>
      </dgm:t>
    </dgm:pt>
    <dgm:pt modelId="{F92F3059-4F73-4DFF-A975-7890F3EE8067}">
      <dgm:prSet phldrT="[Text]" custT="1"/>
      <dgm:spPr/>
      <dgm:t>
        <a:bodyPr/>
        <a:lstStyle/>
        <a:p>
          <a:pPr algn="l"/>
          <a:r>
            <a:rPr lang="x-none" sz="1600" dirty="0"/>
            <a:t>Sensors: Data Acquisition unpredictable because of the faulty wiring</a:t>
          </a:r>
        </a:p>
      </dgm:t>
    </dgm:pt>
    <dgm:pt modelId="{F1E45E9D-7E5C-442C-961A-0E393DD2B475}" type="parTrans" cxnId="{6B7CC251-4C7E-49C1-99DA-1111ACD4B34C}">
      <dgm:prSet/>
      <dgm:spPr/>
      <dgm:t>
        <a:bodyPr/>
        <a:lstStyle/>
        <a:p>
          <a:pPr algn="l"/>
          <a:endParaRPr lang="en-US" sz="1200"/>
        </a:p>
      </dgm:t>
    </dgm:pt>
    <dgm:pt modelId="{43DD8B15-F41B-46E0-A68A-60DF93B19695}" type="sibTrans" cxnId="{6B7CC251-4C7E-49C1-99DA-1111ACD4B34C}">
      <dgm:prSet/>
      <dgm:spPr/>
      <dgm:t>
        <a:bodyPr/>
        <a:lstStyle/>
        <a:p>
          <a:pPr algn="l"/>
          <a:endParaRPr lang="en-US" sz="1200"/>
        </a:p>
      </dgm:t>
    </dgm:pt>
    <dgm:pt modelId="{5DE8EDA6-4600-4A96-A6F3-7037D3FDD9C0}">
      <dgm:prSet phldrT="[Text]" custT="1"/>
      <dgm:spPr/>
      <dgm:t>
        <a:bodyPr/>
        <a:lstStyle/>
        <a:p>
          <a:pPr algn="l"/>
          <a:r>
            <a:rPr lang="x-none" sz="1600" dirty="0"/>
            <a:t>Grip System: Deformation becomes ununiformed on creep test samples</a:t>
          </a:r>
        </a:p>
      </dgm:t>
    </dgm:pt>
    <dgm:pt modelId="{262513E5-C1A1-4B62-9B38-B3754D3B73F4}" type="parTrans" cxnId="{96A1F23E-D781-4A9C-A1A8-3D17E725244D}">
      <dgm:prSet/>
      <dgm:spPr/>
      <dgm:t>
        <a:bodyPr/>
        <a:lstStyle/>
        <a:p>
          <a:pPr algn="l"/>
          <a:endParaRPr lang="en-US" sz="1200"/>
        </a:p>
      </dgm:t>
    </dgm:pt>
    <dgm:pt modelId="{1D382575-5450-4DB2-A4D0-CD82336322F9}" type="sibTrans" cxnId="{96A1F23E-D781-4A9C-A1A8-3D17E725244D}">
      <dgm:prSet/>
      <dgm:spPr/>
      <dgm:t>
        <a:bodyPr/>
        <a:lstStyle/>
        <a:p>
          <a:pPr algn="l"/>
          <a:endParaRPr lang="en-US" sz="1200"/>
        </a:p>
      </dgm:t>
    </dgm:pt>
    <dgm:pt modelId="{20BADF83-7974-4BE9-AC94-D537E69AFBA7}" type="pres">
      <dgm:prSet presAssocID="{25FFEEBF-0AA6-4472-A09A-4F88FCC62F5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BFB1E9-3E68-4CC9-80A7-BD8486255E9A}" type="pres">
      <dgm:prSet presAssocID="{09DFE306-5BEE-4E4E-BB1F-A42C9A441794}" presName="root" presStyleCnt="0"/>
      <dgm:spPr/>
    </dgm:pt>
    <dgm:pt modelId="{F2DD10AC-EBCA-4F11-98F7-E63F749554F9}" type="pres">
      <dgm:prSet presAssocID="{09DFE306-5BEE-4E4E-BB1F-A42C9A441794}" presName="rootComposite" presStyleCnt="0"/>
      <dgm:spPr/>
    </dgm:pt>
    <dgm:pt modelId="{0B2DBC9D-BA14-4BEC-A9C4-BE3FBDE9BC7E}" type="pres">
      <dgm:prSet presAssocID="{09DFE306-5BEE-4E4E-BB1F-A42C9A441794}" presName="rootText" presStyleLbl="node1" presStyleIdx="0" presStyleCnt="1" custScaleX="354434" custLinFactNeighborX="1303" custLinFactNeighborY="2606"/>
      <dgm:spPr/>
    </dgm:pt>
    <dgm:pt modelId="{4B41AA01-6954-4AEA-ACA7-A6FE432770F6}" type="pres">
      <dgm:prSet presAssocID="{09DFE306-5BEE-4E4E-BB1F-A42C9A441794}" presName="rootConnector" presStyleLbl="node1" presStyleIdx="0" presStyleCnt="1"/>
      <dgm:spPr/>
    </dgm:pt>
    <dgm:pt modelId="{C10FC851-5C7A-409F-97B7-7729024EF521}" type="pres">
      <dgm:prSet presAssocID="{09DFE306-5BEE-4E4E-BB1F-A42C9A441794}" presName="childShape" presStyleCnt="0"/>
      <dgm:spPr/>
    </dgm:pt>
    <dgm:pt modelId="{94E0E0F4-967E-4551-B30B-54C2503411CB}" type="pres">
      <dgm:prSet presAssocID="{D9619FBA-6D32-4B1A-89EF-92B854B93722}" presName="Name13" presStyleLbl="parChTrans1D2" presStyleIdx="0" presStyleCnt="5"/>
      <dgm:spPr/>
    </dgm:pt>
    <dgm:pt modelId="{51B56DD3-0CF8-4425-B324-652366D78C2E}" type="pres">
      <dgm:prSet presAssocID="{AD4A9834-6FB2-49E2-B50F-58AE61D86859}" presName="childText" presStyleLbl="bgAcc1" presStyleIdx="0" presStyleCnt="5" custScaleX="516882">
        <dgm:presLayoutVars>
          <dgm:bulletEnabled val="1"/>
        </dgm:presLayoutVars>
      </dgm:prSet>
      <dgm:spPr/>
    </dgm:pt>
    <dgm:pt modelId="{BB51F362-3A8A-41AB-BE60-BD9FBEEA75C5}" type="pres">
      <dgm:prSet presAssocID="{7D9A6BBB-CC57-41A8-9F31-7DC2B04802A6}" presName="Name13" presStyleLbl="parChTrans1D2" presStyleIdx="1" presStyleCnt="5"/>
      <dgm:spPr/>
    </dgm:pt>
    <dgm:pt modelId="{0114DC2C-4384-42BC-BD5B-A2E712C2C730}" type="pres">
      <dgm:prSet presAssocID="{AE54516D-273C-4CA0-875F-B9F653A3DC5C}" presName="childText" presStyleLbl="bgAcc1" presStyleIdx="1" presStyleCnt="5" custScaleX="516882">
        <dgm:presLayoutVars>
          <dgm:bulletEnabled val="1"/>
        </dgm:presLayoutVars>
      </dgm:prSet>
      <dgm:spPr/>
    </dgm:pt>
    <dgm:pt modelId="{E9685649-CD49-49F0-AE0D-F26398241A7D}" type="pres">
      <dgm:prSet presAssocID="{F1E45E9D-7E5C-442C-961A-0E393DD2B475}" presName="Name13" presStyleLbl="parChTrans1D2" presStyleIdx="2" presStyleCnt="5"/>
      <dgm:spPr/>
    </dgm:pt>
    <dgm:pt modelId="{730C1952-84BF-4F04-9005-75A96BF155CA}" type="pres">
      <dgm:prSet presAssocID="{F92F3059-4F73-4DFF-A975-7890F3EE8067}" presName="childText" presStyleLbl="bgAcc1" presStyleIdx="2" presStyleCnt="5" custScaleX="516882">
        <dgm:presLayoutVars>
          <dgm:bulletEnabled val="1"/>
        </dgm:presLayoutVars>
      </dgm:prSet>
      <dgm:spPr/>
    </dgm:pt>
    <dgm:pt modelId="{0ED8BBB8-D62D-4D0B-9293-AD1F277450EC}" type="pres">
      <dgm:prSet presAssocID="{262513E5-C1A1-4B62-9B38-B3754D3B73F4}" presName="Name13" presStyleLbl="parChTrans1D2" presStyleIdx="3" presStyleCnt="5"/>
      <dgm:spPr/>
    </dgm:pt>
    <dgm:pt modelId="{F2DAB227-EB03-40EF-AAB1-05FDBE1DA750}" type="pres">
      <dgm:prSet presAssocID="{5DE8EDA6-4600-4A96-A6F3-7037D3FDD9C0}" presName="childText" presStyleLbl="bgAcc1" presStyleIdx="3" presStyleCnt="5" custScaleX="516882">
        <dgm:presLayoutVars>
          <dgm:bulletEnabled val="1"/>
        </dgm:presLayoutVars>
      </dgm:prSet>
      <dgm:spPr/>
    </dgm:pt>
    <dgm:pt modelId="{A6847E17-C785-4DF8-9410-B2FF95A56AB5}" type="pres">
      <dgm:prSet presAssocID="{7A738A8A-7A68-4A6A-BC37-572790CB22BB}" presName="Name13" presStyleLbl="parChTrans1D2" presStyleIdx="4" presStyleCnt="5"/>
      <dgm:spPr/>
    </dgm:pt>
    <dgm:pt modelId="{CC32FC74-299C-44A2-AF6D-FF75F5CDE52E}" type="pres">
      <dgm:prSet presAssocID="{76BD86B8-9FCD-458F-9713-F73EAE94FC70}" presName="childText" presStyleLbl="bgAcc1" presStyleIdx="4" presStyleCnt="5" custScaleX="516882">
        <dgm:presLayoutVars>
          <dgm:bulletEnabled val="1"/>
        </dgm:presLayoutVars>
      </dgm:prSet>
      <dgm:spPr/>
    </dgm:pt>
  </dgm:ptLst>
  <dgm:cxnLst>
    <dgm:cxn modelId="{C3F49A24-44A4-47CF-A220-023BC2EA9242}" srcId="{09DFE306-5BEE-4E4E-BB1F-A42C9A441794}" destId="{AD4A9834-6FB2-49E2-B50F-58AE61D86859}" srcOrd="0" destOrd="0" parTransId="{D9619FBA-6D32-4B1A-89EF-92B854B93722}" sibTransId="{5F55A4DC-4724-4CD5-8B11-21BEE614E0C1}"/>
    <dgm:cxn modelId="{5D788310-1319-4E98-AEE8-6D6640BEF31F}" type="presOf" srcId="{76BD86B8-9FCD-458F-9713-F73EAE94FC70}" destId="{CC32FC74-299C-44A2-AF6D-FF75F5CDE52E}" srcOrd="0" destOrd="0" presId="urn:microsoft.com/office/officeart/2005/8/layout/hierarchy3"/>
    <dgm:cxn modelId="{AAB9C016-557C-43C7-BE66-D45A0632F8B3}" type="presOf" srcId="{09DFE306-5BEE-4E4E-BB1F-A42C9A441794}" destId="{4B41AA01-6954-4AEA-ACA7-A6FE432770F6}" srcOrd="1" destOrd="0" presId="urn:microsoft.com/office/officeart/2005/8/layout/hierarchy3"/>
    <dgm:cxn modelId="{207BFEED-431B-497C-A378-A0C6DCB7D56D}" type="presOf" srcId="{D9619FBA-6D32-4B1A-89EF-92B854B93722}" destId="{94E0E0F4-967E-4551-B30B-54C2503411CB}" srcOrd="0" destOrd="0" presId="urn:microsoft.com/office/officeart/2005/8/layout/hierarchy3"/>
    <dgm:cxn modelId="{96A1F23E-D781-4A9C-A1A8-3D17E725244D}" srcId="{09DFE306-5BEE-4E4E-BB1F-A42C9A441794}" destId="{5DE8EDA6-4600-4A96-A6F3-7037D3FDD9C0}" srcOrd="3" destOrd="0" parTransId="{262513E5-C1A1-4B62-9B38-B3754D3B73F4}" sibTransId="{1D382575-5450-4DB2-A4D0-CD82336322F9}"/>
    <dgm:cxn modelId="{1331484A-B96D-4A7B-8E4F-3ABCCF8652E2}" type="presOf" srcId="{AE54516D-273C-4CA0-875F-B9F653A3DC5C}" destId="{0114DC2C-4384-42BC-BD5B-A2E712C2C730}" srcOrd="0" destOrd="0" presId="urn:microsoft.com/office/officeart/2005/8/layout/hierarchy3"/>
    <dgm:cxn modelId="{6B7CC251-4C7E-49C1-99DA-1111ACD4B34C}" srcId="{09DFE306-5BEE-4E4E-BB1F-A42C9A441794}" destId="{F92F3059-4F73-4DFF-A975-7890F3EE8067}" srcOrd="2" destOrd="0" parTransId="{F1E45E9D-7E5C-442C-961A-0E393DD2B475}" sibTransId="{43DD8B15-F41B-46E0-A68A-60DF93B19695}"/>
    <dgm:cxn modelId="{C540F419-32E3-4DD2-901B-6CF5F56FBCA1}" type="presOf" srcId="{7A738A8A-7A68-4A6A-BC37-572790CB22BB}" destId="{A6847E17-C785-4DF8-9410-B2FF95A56AB5}" srcOrd="0" destOrd="0" presId="urn:microsoft.com/office/officeart/2005/8/layout/hierarchy3"/>
    <dgm:cxn modelId="{4107DA33-3FD9-4C1E-BEB0-A053FE60EB22}" type="presOf" srcId="{09DFE306-5BEE-4E4E-BB1F-A42C9A441794}" destId="{0B2DBC9D-BA14-4BEC-A9C4-BE3FBDE9BC7E}" srcOrd="0" destOrd="0" presId="urn:microsoft.com/office/officeart/2005/8/layout/hierarchy3"/>
    <dgm:cxn modelId="{1C0B2ACD-CE58-4AC0-8FA3-A137A678A386}" type="presOf" srcId="{AD4A9834-6FB2-49E2-B50F-58AE61D86859}" destId="{51B56DD3-0CF8-4425-B324-652366D78C2E}" srcOrd="0" destOrd="0" presId="urn:microsoft.com/office/officeart/2005/8/layout/hierarchy3"/>
    <dgm:cxn modelId="{3D771DE3-9209-4B95-A532-D6E02A62BC49}" srcId="{09DFE306-5BEE-4E4E-BB1F-A42C9A441794}" destId="{76BD86B8-9FCD-458F-9713-F73EAE94FC70}" srcOrd="4" destOrd="0" parTransId="{7A738A8A-7A68-4A6A-BC37-572790CB22BB}" sibTransId="{8A37CE82-1F37-4691-8F2F-83CA7068DFB9}"/>
    <dgm:cxn modelId="{76F4DDE1-86BB-4B09-B6C4-BE99669131BB}" type="presOf" srcId="{F92F3059-4F73-4DFF-A975-7890F3EE8067}" destId="{730C1952-84BF-4F04-9005-75A96BF155CA}" srcOrd="0" destOrd="0" presId="urn:microsoft.com/office/officeart/2005/8/layout/hierarchy3"/>
    <dgm:cxn modelId="{2619C7F6-6BC9-4785-88E4-D6D508BB2B00}" srcId="{25FFEEBF-0AA6-4472-A09A-4F88FCC62F54}" destId="{09DFE306-5BEE-4E4E-BB1F-A42C9A441794}" srcOrd="0" destOrd="0" parTransId="{17F8B51F-4565-4979-A61F-916E89F31929}" sibTransId="{914FFB7B-BB5F-4704-BA58-A3826225570C}"/>
    <dgm:cxn modelId="{87EE9C2B-F18F-471A-826D-C4FE2FB6A159}" type="presOf" srcId="{5DE8EDA6-4600-4A96-A6F3-7037D3FDD9C0}" destId="{F2DAB227-EB03-40EF-AAB1-05FDBE1DA750}" srcOrd="0" destOrd="0" presId="urn:microsoft.com/office/officeart/2005/8/layout/hierarchy3"/>
    <dgm:cxn modelId="{008640BF-51ED-44EE-81F6-9DFBBF8B2071}" type="presOf" srcId="{7D9A6BBB-CC57-41A8-9F31-7DC2B04802A6}" destId="{BB51F362-3A8A-41AB-BE60-BD9FBEEA75C5}" srcOrd="0" destOrd="0" presId="urn:microsoft.com/office/officeart/2005/8/layout/hierarchy3"/>
    <dgm:cxn modelId="{ED06DFFB-297C-44B4-AFEA-F51E343828D3}" type="presOf" srcId="{25FFEEBF-0AA6-4472-A09A-4F88FCC62F54}" destId="{20BADF83-7974-4BE9-AC94-D537E69AFBA7}" srcOrd="0" destOrd="0" presId="urn:microsoft.com/office/officeart/2005/8/layout/hierarchy3"/>
    <dgm:cxn modelId="{0DC60405-BFC1-4790-9602-063CB75CACEF}" srcId="{09DFE306-5BEE-4E4E-BB1F-A42C9A441794}" destId="{AE54516D-273C-4CA0-875F-B9F653A3DC5C}" srcOrd="1" destOrd="0" parTransId="{7D9A6BBB-CC57-41A8-9F31-7DC2B04802A6}" sibTransId="{4BE374ED-D3DD-4465-8166-2E10C14E3988}"/>
    <dgm:cxn modelId="{A97AF0E0-80E2-4664-A806-2A885BE4B6ED}" type="presOf" srcId="{F1E45E9D-7E5C-442C-961A-0E393DD2B475}" destId="{E9685649-CD49-49F0-AE0D-F26398241A7D}" srcOrd="0" destOrd="0" presId="urn:microsoft.com/office/officeart/2005/8/layout/hierarchy3"/>
    <dgm:cxn modelId="{F0EEF0C7-AA97-47D3-89C8-BA28D4F5FEA1}" type="presOf" srcId="{262513E5-C1A1-4B62-9B38-B3754D3B73F4}" destId="{0ED8BBB8-D62D-4D0B-9293-AD1F277450EC}" srcOrd="0" destOrd="0" presId="urn:microsoft.com/office/officeart/2005/8/layout/hierarchy3"/>
    <dgm:cxn modelId="{7659092D-ADD0-4B9B-92AF-DBF81126832D}" type="presParOf" srcId="{20BADF83-7974-4BE9-AC94-D537E69AFBA7}" destId="{7EBFB1E9-3E68-4CC9-80A7-BD8486255E9A}" srcOrd="0" destOrd="0" presId="urn:microsoft.com/office/officeart/2005/8/layout/hierarchy3"/>
    <dgm:cxn modelId="{EDEB6BB5-AC12-49E3-9E13-03A6761E1932}" type="presParOf" srcId="{7EBFB1E9-3E68-4CC9-80A7-BD8486255E9A}" destId="{F2DD10AC-EBCA-4F11-98F7-E63F749554F9}" srcOrd="0" destOrd="0" presId="urn:microsoft.com/office/officeart/2005/8/layout/hierarchy3"/>
    <dgm:cxn modelId="{02EF9531-2970-4BF2-B73D-4C15FDF648A9}" type="presParOf" srcId="{F2DD10AC-EBCA-4F11-98F7-E63F749554F9}" destId="{0B2DBC9D-BA14-4BEC-A9C4-BE3FBDE9BC7E}" srcOrd="0" destOrd="0" presId="urn:microsoft.com/office/officeart/2005/8/layout/hierarchy3"/>
    <dgm:cxn modelId="{AD1DFE58-F28A-4A39-9E0F-AA935254C89A}" type="presParOf" srcId="{F2DD10AC-EBCA-4F11-98F7-E63F749554F9}" destId="{4B41AA01-6954-4AEA-ACA7-A6FE432770F6}" srcOrd="1" destOrd="0" presId="urn:microsoft.com/office/officeart/2005/8/layout/hierarchy3"/>
    <dgm:cxn modelId="{38B89BC6-C75A-4615-9EAA-4D762A12F8C5}" type="presParOf" srcId="{7EBFB1E9-3E68-4CC9-80A7-BD8486255E9A}" destId="{C10FC851-5C7A-409F-97B7-7729024EF521}" srcOrd="1" destOrd="0" presId="urn:microsoft.com/office/officeart/2005/8/layout/hierarchy3"/>
    <dgm:cxn modelId="{6E7A1887-8343-4E8D-BFB8-AD548A76A3BC}" type="presParOf" srcId="{C10FC851-5C7A-409F-97B7-7729024EF521}" destId="{94E0E0F4-967E-4551-B30B-54C2503411CB}" srcOrd="0" destOrd="0" presId="urn:microsoft.com/office/officeart/2005/8/layout/hierarchy3"/>
    <dgm:cxn modelId="{1D8B2852-5C12-4558-825C-39095158C23F}" type="presParOf" srcId="{C10FC851-5C7A-409F-97B7-7729024EF521}" destId="{51B56DD3-0CF8-4425-B324-652366D78C2E}" srcOrd="1" destOrd="0" presId="urn:microsoft.com/office/officeart/2005/8/layout/hierarchy3"/>
    <dgm:cxn modelId="{A2E39BC2-C702-4966-8492-AB5A6224A12E}" type="presParOf" srcId="{C10FC851-5C7A-409F-97B7-7729024EF521}" destId="{BB51F362-3A8A-41AB-BE60-BD9FBEEA75C5}" srcOrd="2" destOrd="0" presId="urn:microsoft.com/office/officeart/2005/8/layout/hierarchy3"/>
    <dgm:cxn modelId="{0488BFA5-1337-4D48-8755-5DE4835F98A3}" type="presParOf" srcId="{C10FC851-5C7A-409F-97B7-7729024EF521}" destId="{0114DC2C-4384-42BC-BD5B-A2E712C2C730}" srcOrd="3" destOrd="0" presId="urn:microsoft.com/office/officeart/2005/8/layout/hierarchy3"/>
    <dgm:cxn modelId="{3CF0F82C-8D84-4C2B-97DC-62AE55E62D4A}" type="presParOf" srcId="{C10FC851-5C7A-409F-97B7-7729024EF521}" destId="{E9685649-CD49-49F0-AE0D-F26398241A7D}" srcOrd="4" destOrd="0" presId="urn:microsoft.com/office/officeart/2005/8/layout/hierarchy3"/>
    <dgm:cxn modelId="{7844BCAE-0A7B-4E20-BBCC-2C71B165B3AA}" type="presParOf" srcId="{C10FC851-5C7A-409F-97B7-7729024EF521}" destId="{730C1952-84BF-4F04-9005-75A96BF155CA}" srcOrd="5" destOrd="0" presId="urn:microsoft.com/office/officeart/2005/8/layout/hierarchy3"/>
    <dgm:cxn modelId="{654648D2-516A-4ADD-9634-2BF0C1120763}" type="presParOf" srcId="{C10FC851-5C7A-409F-97B7-7729024EF521}" destId="{0ED8BBB8-D62D-4D0B-9293-AD1F277450EC}" srcOrd="6" destOrd="0" presId="urn:microsoft.com/office/officeart/2005/8/layout/hierarchy3"/>
    <dgm:cxn modelId="{3B7AAB3A-FAFD-42A0-A382-7E894D6BFC54}" type="presParOf" srcId="{C10FC851-5C7A-409F-97B7-7729024EF521}" destId="{F2DAB227-EB03-40EF-AAB1-05FDBE1DA750}" srcOrd="7" destOrd="0" presId="urn:microsoft.com/office/officeart/2005/8/layout/hierarchy3"/>
    <dgm:cxn modelId="{B42A28ED-F62E-4FE3-B937-FAF3946AE3BB}" type="presParOf" srcId="{C10FC851-5C7A-409F-97B7-7729024EF521}" destId="{A6847E17-C785-4DF8-9410-B2FF95A56AB5}" srcOrd="8" destOrd="0" presId="urn:microsoft.com/office/officeart/2005/8/layout/hierarchy3"/>
    <dgm:cxn modelId="{89FA9461-B742-4EB9-B122-3AC7FD705D9B}" type="presParOf" srcId="{C10FC851-5C7A-409F-97B7-7729024EF521}" destId="{CC32FC74-299C-44A2-AF6D-FF75F5CDE52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DBC9D-BA14-4BEC-A9C4-BE3FBDE9BC7E}">
      <dsp:nvSpPr>
        <dsp:cNvPr id="0" name=""/>
        <dsp:cNvSpPr/>
      </dsp:nvSpPr>
      <dsp:spPr>
        <a:xfrm>
          <a:off x="63200" y="22918"/>
          <a:ext cx="5486408" cy="7739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3600" kern="1200" dirty="0"/>
            <a:t>Past Creep Test Machine</a:t>
          </a:r>
        </a:p>
      </dsp:txBody>
      <dsp:txXfrm>
        <a:off x="85869" y="45587"/>
        <a:ext cx="5441070" cy="728629"/>
      </dsp:txXfrm>
    </dsp:sp>
    <dsp:sp modelId="{94E0E0F4-967E-4551-B30B-54C2503411CB}">
      <dsp:nvSpPr>
        <dsp:cNvPr id="0" name=""/>
        <dsp:cNvSpPr/>
      </dsp:nvSpPr>
      <dsp:spPr>
        <a:xfrm>
          <a:off x="611841" y="796885"/>
          <a:ext cx="528471" cy="560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06"/>
              </a:lnTo>
              <a:lnTo>
                <a:pt x="528471" y="56030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56DD3-0CF8-4425-B324-652366D78C2E}">
      <dsp:nvSpPr>
        <dsp:cNvPr id="0" name=""/>
        <dsp:cNvSpPr/>
      </dsp:nvSpPr>
      <dsp:spPr>
        <a:xfrm>
          <a:off x="1140312" y="970208"/>
          <a:ext cx="6400798" cy="77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 dirty="0"/>
            <a:t>Load Application Mechanism: Configuration calls for safety hazard and unreliable application</a:t>
          </a:r>
        </a:p>
      </dsp:txBody>
      <dsp:txXfrm>
        <a:off x="1162981" y="992877"/>
        <a:ext cx="6355460" cy="728629"/>
      </dsp:txXfrm>
    </dsp:sp>
    <dsp:sp modelId="{BB51F362-3A8A-41AB-BE60-BD9FBEEA75C5}">
      <dsp:nvSpPr>
        <dsp:cNvPr id="0" name=""/>
        <dsp:cNvSpPr/>
      </dsp:nvSpPr>
      <dsp:spPr>
        <a:xfrm>
          <a:off x="611841" y="796885"/>
          <a:ext cx="528471" cy="1527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7765"/>
              </a:lnTo>
              <a:lnTo>
                <a:pt x="528471" y="152776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4DC2C-4384-42BC-BD5B-A2E712C2C730}">
      <dsp:nvSpPr>
        <dsp:cNvPr id="0" name=""/>
        <dsp:cNvSpPr/>
      </dsp:nvSpPr>
      <dsp:spPr>
        <a:xfrm>
          <a:off x="1140312" y="1937667"/>
          <a:ext cx="6400798" cy="77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 dirty="0"/>
            <a:t>Heating Source: Temperature control becomes a problem due to excessive radiation</a:t>
          </a:r>
        </a:p>
      </dsp:txBody>
      <dsp:txXfrm>
        <a:off x="1162981" y="1960336"/>
        <a:ext cx="6355460" cy="728629"/>
      </dsp:txXfrm>
    </dsp:sp>
    <dsp:sp modelId="{E9685649-CD49-49F0-AE0D-F26398241A7D}">
      <dsp:nvSpPr>
        <dsp:cNvPr id="0" name=""/>
        <dsp:cNvSpPr/>
      </dsp:nvSpPr>
      <dsp:spPr>
        <a:xfrm>
          <a:off x="611841" y="796885"/>
          <a:ext cx="528471" cy="2495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224"/>
              </a:lnTo>
              <a:lnTo>
                <a:pt x="528471" y="249522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C1952-84BF-4F04-9005-75A96BF155CA}">
      <dsp:nvSpPr>
        <dsp:cNvPr id="0" name=""/>
        <dsp:cNvSpPr/>
      </dsp:nvSpPr>
      <dsp:spPr>
        <a:xfrm>
          <a:off x="1140312" y="2905126"/>
          <a:ext cx="6400798" cy="77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 dirty="0"/>
            <a:t>Sensors: Data Acquisition unpredictable because of the faulty wiring</a:t>
          </a:r>
        </a:p>
      </dsp:txBody>
      <dsp:txXfrm>
        <a:off x="1162981" y="2927795"/>
        <a:ext cx="6355460" cy="728629"/>
      </dsp:txXfrm>
    </dsp:sp>
    <dsp:sp modelId="{0ED8BBB8-D62D-4D0B-9293-AD1F277450EC}">
      <dsp:nvSpPr>
        <dsp:cNvPr id="0" name=""/>
        <dsp:cNvSpPr/>
      </dsp:nvSpPr>
      <dsp:spPr>
        <a:xfrm>
          <a:off x="611841" y="796885"/>
          <a:ext cx="528471" cy="3462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2684"/>
              </a:lnTo>
              <a:lnTo>
                <a:pt x="528471" y="3462684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AB227-EB03-40EF-AAB1-05FDBE1DA750}">
      <dsp:nvSpPr>
        <dsp:cNvPr id="0" name=""/>
        <dsp:cNvSpPr/>
      </dsp:nvSpPr>
      <dsp:spPr>
        <a:xfrm>
          <a:off x="1140312" y="3872586"/>
          <a:ext cx="6400798" cy="77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 dirty="0"/>
            <a:t>Grip System: Deformation becomes ununiformed on creep test samples</a:t>
          </a:r>
        </a:p>
      </dsp:txBody>
      <dsp:txXfrm>
        <a:off x="1162981" y="3895255"/>
        <a:ext cx="6355460" cy="728629"/>
      </dsp:txXfrm>
    </dsp:sp>
    <dsp:sp modelId="{A6847E17-C785-4DF8-9410-B2FF95A56AB5}">
      <dsp:nvSpPr>
        <dsp:cNvPr id="0" name=""/>
        <dsp:cNvSpPr/>
      </dsp:nvSpPr>
      <dsp:spPr>
        <a:xfrm>
          <a:off x="611841" y="796885"/>
          <a:ext cx="528471" cy="443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0143"/>
              </a:lnTo>
              <a:lnTo>
                <a:pt x="528471" y="443014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2FC74-299C-44A2-AF6D-FF75F5CDE52E}">
      <dsp:nvSpPr>
        <dsp:cNvPr id="0" name=""/>
        <dsp:cNvSpPr/>
      </dsp:nvSpPr>
      <dsp:spPr>
        <a:xfrm>
          <a:off x="1140312" y="4840045"/>
          <a:ext cx="6400798" cy="773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600" kern="1200" dirty="0"/>
            <a:t>Interface: Unable to be edited</a:t>
          </a:r>
        </a:p>
      </dsp:txBody>
      <dsp:txXfrm>
        <a:off x="1162981" y="4862714"/>
        <a:ext cx="6355460" cy="728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399" cy="3444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5180012" y="0"/>
            <a:ext cx="3962399" cy="3444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099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6513512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8815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7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515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37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534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087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4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40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8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932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0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01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000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426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475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751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177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41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701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814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743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54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9485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657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844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178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6911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9430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36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335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/>
              <a:t>Better Pictures of Materials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37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376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97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803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77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1587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588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584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449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6649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449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614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678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6198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751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7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28650" y="182242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4562A100-B48C-4510-8759-4419C93DD875}" type="datetime1">
              <a:rPr lang="en-US" smtClean="0"/>
              <a:t>12/9/2016</a:t>
            </a:fld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1346" y="317598"/>
            <a:ext cx="1524003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FC99EFDF-7029-48A6-9F8B-9F813B340FFC}" type="datetime1">
              <a:rPr lang="en-US" smtClean="0"/>
              <a:t>12/9/2016</a:t>
            </a:fld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9D87F5D8-BB8A-44DC-A9F2-65CBF0A13EF6}" type="datetime1">
              <a:rPr lang="en-US" smtClean="0"/>
              <a:t>12/9/2016</a:t>
            </a:fld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FA75BA6F-479B-482E-A491-7ECEDAF883C0}" type="datetime1">
              <a:rPr lang="en-US" smtClean="0"/>
              <a:t>12/9/2016</a:t>
            </a:fld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2813FBD9-E39E-4DE6-8F6C-4ECB40108FDF}" type="datetime1">
              <a:rPr lang="en-US" smtClean="0"/>
              <a:t>12/9/2016</a:t>
            </a:fld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FC52AA0F-8DFD-417D-B09A-40380148324A}" type="datetime1">
              <a:rPr lang="en-US" smtClean="0"/>
              <a:t>12/9/2016</a:t>
            </a:fld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3C49-45AE-4926-BFC9-EBF79FA12E5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4B31C-C8E6-4C46-847A-471BE8E42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1B3F0CF2-E0C8-45BC-902C-F4922D5A0862}" type="datetime1">
              <a:rPr lang="en-US" smtClean="0"/>
              <a:t>12/9/2016</a:t>
            </a:fld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1346" y="317598"/>
            <a:ext cx="1524003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r="42469"/>
          <a:stretch/>
        </p:blipFill>
        <p:spPr>
          <a:xfrm>
            <a:off x="123344" y="77123"/>
            <a:ext cx="5257800" cy="7143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875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fld id="{88B9FEAB-98E3-4A7D-AB76-F24AC8A62B7D}" type="datetime1">
              <a:rPr lang="en-US" smtClean="0"/>
              <a:t>12/9/2016</a:t>
            </a:fld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r>
              <a:rPr lang="en-US"/>
              <a:t>The Poly-Creep V</a:t>
            </a: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</p:sldLayoutIdLst>
  <p:hf hdr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mailto:sales@atspa.com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atspa.com/contact-u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les@interactiveinstruments.com" TargetMode="External"/><Relationship Id="rId5" Type="http://schemas.openxmlformats.org/officeDocument/2006/relationships/hyperlink" Target="mailto:info@interactiveinstruments.com" TargetMode="External"/><Relationship Id="rId10" Type="http://schemas.openxmlformats.org/officeDocument/2006/relationships/image" Target="../media/image23.jpeg"/><Relationship Id="rId4" Type="http://schemas.openxmlformats.org/officeDocument/2006/relationships/hyperlink" Target="http://www.interactiveinstruments.com/contact/" TargetMode="Externa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ron.us/en-us/our-company/contact-us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rc.org/uem/lca/guidelines.html" TargetMode="External"/><Relationship Id="rId7" Type="http://schemas.openxmlformats.org/officeDocument/2006/relationships/hyperlink" Target="http://www.design1st.com/Design-Resource-Library/design_tips/Design_for_Maintainability.pdf" TargetMode="External"/><Relationship Id="rId2" Type="http://schemas.openxmlformats.org/officeDocument/2006/relationships/hyperlink" Target="http://www.design4manufacturability.com/DFM_article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eliasoft.com/newsletter/v8i2/reliability.htm" TargetMode="External"/><Relationship Id="rId5" Type="http://schemas.openxmlformats.org/officeDocument/2006/relationships/hyperlink" Target="http://www.osti.gov/scitech/servlets/purl/10157028/" TargetMode="External"/><Relationship Id="rId4" Type="http://schemas.openxmlformats.org/officeDocument/2006/relationships/hyperlink" Target="http://www.sciencedirect.com/science/article/pii/S2238785415001234" TargetMode="External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38" Type="http://schemas.openxmlformats.org/officeDocument/2006/relationships/tags" Target="../tags/tag138.xml"/><Relationship Id="rId154" Type="http://schemas.openxmlformats.org/officeDocument/2006/relationships/tags" Target="../tags/tag154.xml"/><Relationship Id="rId159" Type="http://schemas.openxmlformats.org/officeDocument/2006/relationships/tags" Target="../tags/tag159.xml"/><Relationship Id="rId16" Type="http://schemas.openxmlformats.org/officeDocument/2006/relationships/tags" Target="../tags/tag1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28" Type="http://schemas.openxmlformats.org/officeDocument/2006/relationships/tags" Target="../tags/tag128.xml"/><Relationship Id="rId144" Type="http://schemas.openxmlformats.org/officeDocument/2006/relationships/tags" Target="../tags/tag144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65" Type="http://schemas.openxmlformats.org/officeDocument/2006/relationships/slideLayout" Target="../slideLayouts/slideLayout7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55" Type="http://schemas.openxmlformats.org/officeDocument/2006/relationships/tags" Target="../tags/tag15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61" Type="http://schemas.openxmlformats.org/officeDocument/2006/relationships/tags" Target="../tags/tag16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64" Type="http://schemas.openxmlformats.org/officeDocument/2006/relationships/tags" Target="../tags/tag16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42950" y="1019005"/>
            <a:ext cx="7772400" cy="12801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6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Poly-Creep V</a:t>
            </a:r>
            <a:endParaRPr lang="en-US" sz="60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1200150" y="2503485"/>
            <a:ext cx="6858000" cy="3444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Rolando Garcia</a:t>
            </a:r>
            <a:r>
              <a:rPr lang="en-US" sz="27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Ricardo O. Jacome</a:t>
            </a:r>
            <a:r>
              <a:rPr lang="en-US" sz="27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 P. Stutz</a:t>
            </a:r>
            <a:r>
              <a:rPr lang="en-US" sz="27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Jose O. Moya</a:t>
            </a:r>
            <a:r>
              <a:rPr lang="en-US" sz="27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22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Mechanical Engineering, University of Texas – Rio Grande Valley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5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 Advisors: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Robert E. Jones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Jr., Ph.D.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Mrs. Samantha J.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Ramirez, MSE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5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9, 2016</a:t>
            </a:r>
            <a:endParaRPr lang="en-US" sz="2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Edinburg, TX</a:t>
            </a:r>
            <a:endParaRPr sz="2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9B52DB6C-F934-4391-B720-4CF30FC24FEC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20873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142" y="269979"/>
            <a:ext cx="638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n-lt"/>
                <a:cs typeface="Times New Roman" pitchFamily="18" charset="0"/>
              </a:rPr>
              <a:t>Main Creep Tester Companies </a:t>
            </a:r>
            <a:endParaRPr lang="es-US" sz="3600">
              <a:latin typeface="+mn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077" t="5711" r="6231" b="9137"/>
          <a:stretch>
            <a:fillRect/>
          </a:stretch>
        </p:blipFill>
        <p:spPr>
          <a:xfrm>
            <a:off x="859542" y="1753244"/>
            <a:ext cx="6838243" cy="38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1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54CAE45E-C6BB-40DA-BC99-1055CFA6932E}" type="datetime1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/>
              <a:t>The Poly-Creep V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032" y="171527"/>
            <a:ext cx="843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Selected Competitors </a:t>
            </a:r>
            <a:endParaRPr lang="es-US" sz="2400" dirty="0">
              <a:latin typeface="+mn-lt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384646"/>
              </p:ext>
            </p:extLst>
          </p:nvPr>
        </p:nvGraphicFramePr>
        <p:xfrm>
          <a:off x="83937" y="779155"/>
          <a:ext cx="8884219" cy="5577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1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1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Competitor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Location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Website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 Info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Contact Info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3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ATS – Applied Test Systems Inc.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Creep/Stress Rupture Testers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$8000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154 East Brook Lane Butler,</a:t>
                      </a:r>
                      <a:br>
                        <a:rPr lang="en-US" sz="1000" dirty="0">
                          <a:effectLst/>
                        </a:rPr>
                      </a:br>
                      <a:endParaRPr lang="en-US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PA 16002 USA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http://www.atspa.com/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ATS Creep Testing Systems are precision lever arm testers that incorporate a number of enhanced design features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u="none" strike="noStrike" dirty="0">
                          <a:effectLst/>
                          <a:hlinkClick r:id="rId2"/>
                        </a:rPr>
                        <a:t>http://www.atspa.com/contact-us/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Phone: +1-724-283-1212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Fax: +1-724-283-6570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E-mail: </a:t>
                      </a:r>
                      <a:r>
                        <a:rPr lang="en-US" sz="1000" u="sng" dirty="0">
                          <a:effectLst/>
                          <a:hlinkClick r:id="rId3"/>
                        </a:rPr>
                        <a:t>sales@atspa.com</a:t>
                      </a:r>
                      <a:r>
                        <a:rPr lang="en-US" sz="1000" dirty="0">
                          <a:effectLst/>
                        </a:rPr>
                        <a:t>, service@atspa.com</a:t>
                      </a:r>
                      <a:endParaRPr lang="en-US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53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Interactive Instruments, Inc.</a:t>
                      </a:r>
                      <a:endParaRPr lang="en-US" sz="900" b="1" kern="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Servo Creep System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704 Corporations Park</a:t>
                      </a:r>
                      <a:endParaRPr lang="en-US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Scotia,</a:t>
                      </a:r>
                      <a:endParaRPr lang="en-US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NY 12302</a:t>
                      </a:r>
                      <a:endParaRPr lang="en-US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http://www.interactiveinstruments.com/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The Servo Creep Controller is designed as a substitute for dead weight stands, transforming them into a low cost automated load stroke or strain controller system.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u="none" strike="noStrike" dirty="0">
                          <a:effectLst/>
                          <a:hlinkClick r:id="rId4"/>
                        </a:rPr>
                        <a:t>http://www.interactiveinstruments.com/contact/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General Information: </a:t>
                      </a:r>
                      <a:r>
                        <a:rPr lang="en-US" sz="1000" u="none" strike="noStrike" dirty="0">
                          <a:effectLst/>
                          <a:hlinkClick r:id="rId5"/>
                        </a:rPr>
                        <a:t>info@interactiveinstruments.com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Sales: </a:t>
                      </a:r>
                      <a:r>
                        <a:rPr lang="en-US" sz="1000" u="none" strike="noStrike" dirty="0">
                          <a:effectLst/>
                          <a:hlinkClick r:id="rId6"/>
                        </a:rPr>
                        <a:t>sales@interactiveinstruments.com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Phone: 518 347 0955</a:t>
                      </a:r>
                      <a:endParaRPr lang="en-US" sz="9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00" dirty="0">
                          <a:effectLst/>
                        </a:rPr>
                        <a:t>FAX: 518 370-0728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4" descr="Applied Test Syste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1" y="1740486"/>
            <a:ext cx="1313701" cy="3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atspa.com/wp-content/uploads/2015/02/leverarm_web_06092016-300x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7001" r="25667" b="7333"/>
          <a:stretch>
            <a:fillRect/>
          </a:stretch>
        </p:blipFill>
        <p:spPr bwMode="auto">
          <a:xfrm>
            <a:off x="1997902" y="1391003"/>
            <a:ext cx="632940" cy="10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Header Logo Le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2" y="4137540"/>
            <a:ext cx="1143000" cy="5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" descr="http://www.interactiveinstruments.com/images/Servo%20Controll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05" y="3937880"/>
            <a:ext cx="1067445" cy="9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43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50" y="169304"/>
            <a:ext cx="8430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n-lt"/>
              </a:rPr>
              <a:t>Selected Competitors </a:t>
            </a:r>
            <a:endParaRPr lang="es-US" sz="280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18352"/>
              </p:ext>
            </p:extLst>
          </p:nvPr>
        </p:nvGraphicFramePr>
        <p:xfrm>
          <a:off x="209550" y="838200"/>
          <a:ext cx="8757138" cy="4644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20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0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35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Competitor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Location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Website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 Info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Contact Info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0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Hualong</a:t>
                      </a:r>
                      <a:r>
                        <a:rPr lang="en-US" sz="9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Test Instruments Corp.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Creep</a:t>
                      </a:r>
                      <a:r>
                        <a:rPr lang="en-US" sz="9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Stress Rupture Testing Machine, RCW 10~500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$7000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Pudong New Area, Shanghai 201202, China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http://en.hualong.net/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HUALONG RCW Series Creep and Stress Rupture testing machine is mainly designed to perform Creep and Stress Rupture testing of a wide variety of materials to both standard and customized specifications such as ASTM E139, ISO 204, ISO/R 206 and similar international standards.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http://en.hualong.net/contact.shtml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TEL: +86-21-58599899  +86-21-58597668-Ext.8025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FAX: +86-21-58597568  /  +86-21-58592673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MOBILE: +86-13817407606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EMAIL: sale@hualong.net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MSN: hualongsales@hotmail.com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SKYPE: hualongtest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YAHOO:hualongtest</a:t>
                      </a: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60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Instron Corporation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5900 Series Mechanical Testing Systems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$6500</a:t>
                      </a: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825 University Ave, Norwood, MA, 02062-2643, US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http://www.instron.us/en-us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The PSH8MS is typically used in hot tensile applications with tube type furnaces and consist of a separate measuring unit and suspension arm assembly. The measuring unit uses an LVDT with a fixed travel that remains outside of the furnace, the arms are located mostly inside of the heating system and attach the specimen to the measuring unit.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u="none" strike="noStrike" dirty="0">
                          <a:effectLst/>
                          <a:hlinkClick r:id="rId3"/>
                        </a:rPr>
                        <a:t>http://www.instron.us/en-us/our-company/contact-us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dirty="0">
                          <a:effectLst/>
                        </a:rPr>
                        <a:t>Sales: +1 800 564 8378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dirty="0">
                          <a:effectLst/>
                        </a:rPr>
                        <a:t>Service: +1 800 473 7838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800" dirty="0">
                          <a:effectLst/>
                        </a:rPr>
                        <a:t>General Enquiries: +1 800 877 6674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85900"/>
            <a:ext cx="1276350" cy="37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254" y="1524000"/>
            <a:ext cx="952184" cy="952184"/>
          </a:xfrm>
          <a:prstGeom prst="rect">
            <a:avLst/>
          </a:prstGeom>
        </p:spPr>
      </p:pic>
      <p:pic>
        <p:nvPicPr>
          <p:cNvPr id="11" name="Picture 6" descr="Instro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48050"/>
            <a:ext cx="12763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 l="32114" r="30048"/>
          <a:stretch>
            <a:fillRect/>
          </a:stretch>
        </p:blipFill>
        <p:spPr>
          <a:xfrm>
            <a:off x="1933575" y="3476625"/>
            <a:ext cx="845946" cy="12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84302" y="493792"/>
            <a:ext cx="4815486" cy="5862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>
              <a:buNone/>
            </a:pPr>
            <a:r>
              <a:rPr lang="x-none" sz="2400" u="sng"/>
              <a:t>Goals:</a:t>
            </a:r>
          </a:p>
          <a:p>
            <a:pPr marL="0" indent="0">
              <a:buNone/>
            </a:pPr>
            <a:r>
              <a:rPr lang="x-none" sz="2400" i="1"/>
              <a:t>A device that is</a:t>
            </a:r>
          </a:p>
          <a:p>
            <a:pPr marL="342900" indent="-342900"/>
            <a:r>
              <a:rPr lang="x-none" sz="2400"/>
              <a:t>Financially Feasible</a:t>
            </a:r>
          </a:p>
          <a:p>
            <a:pPr marL="342900" indent="-342900"/>
            <a:r>
              <a:rPr lang="x-none" sz="2400"/>
              <a:t>User Friendly</a:t>
            </a:r>
          </a:p>
          <a:p>
            <a:pPr marL="342900" indent="-342900"/>
            <a:r>
              <a:rPr lang="x-none" sz="2400"/>
              <a:t> Able to provide accurate deflection on the specimens</a:t>
            </a:r>
          </a:p>
          <a:p>
            <a:pPr marL="0" indent="0">
              <a:buNone/>
            </a:pPr>
            <a:r>
              <a:rPr lang="x-none" sz="2400" u="sng"/>
              <a:t>Objectives:</a:t>
            </a:r>
          </a:p>
          <a:p>
            <a:pPr marL="342900" indent="-342900"/>
            <a:r>
              <a:rPr lang="x-none" sz="2400"/>
              <a:t>Three Modes of Creep Testing</a:t>
            </a:r>
          </a:p>
          <a:p>
            <a:pPr marL="342900" indent="-342900"/>
            <a:r>
              <a:rPr lang="x-none" sz="2400"/>
              <a:t>Static Loading Mechanism</a:t>
            </a:r>
          </a:p>
          <a:p>
            <a:pPr marL="342900" indent="-342900"/>
            <a:r>
              <a:rPr lang="x-none" sz="2400"/>
              <a:t>Reaching Steady State Equilibrium</a:t>
            </a:r>
          </a:p>
          <a:p>
            <a:pPr marL="342900" indent="-342900"/>
            <a:r>
              <a:rPr lang="x-none" sz="2400"/>
              <a:t>Obtaining Data from Arduino into Excel and/or Matlab</a:t>
            </a:r>
          </a:p>
          <a:p>
            <a:pPr marL="0" indent="0">
              <a:buFont typeface="Arial" pitchFamily="34" charset="0"/>
              <a:buChar char="•"/>
            </a:pPr>
            <a:endParaRPr lang="en-US" sz="2400"/>
          </a:p>
          <a:p>
            <a:pPr marL="0" indent="0">
              <a:buFont typeface="Arial" pitchFamily="34" charset="0"/>
              <a:buChar char="•"/>
            </a:pPr>
            <a:endParaRPr lang="en-US" sz="2400"/>
          </a:p>
          <a:p>
            <a:endParaRPr lang="es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3861" y="1665670"/>
            <a:ext cx="4287416" cy="32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1"/>
                </a:solidFill>
                <a:latin typeface="Calibri"/>
              </a:rPr>
              <a:t>Needs and Wants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323975"/>
            <a:ext cx="4182037" cy="5032376"/>
          </a:xfrm>
        </p:spPr>
        <p:txBody>
          <a:bodyPr/>
          <a:lstStyle/>
          <a:p>
            <a:pPr marL="0" indent="0">
              <a:buNone/>
            </a:pPr>
            <a:r>
              <a:rPr lang="x-none" sz="2400"/>
              <a:t>Needs:</a:t>
            </a:r>
          </a:p>
          <a:p>
            <a:pPr marL="342900" indent="-342900"/>
            <a:r>
              <a:rPr lang="x-none" sz="2400"/>
              <a:t>Mobility </a:t>
            </a:r>
            <a:endParaRPr lang="x-none" sz="2400">
              <a:solidFill>
                <a:schemeClr val="tx1"/>
              </a:solidFill>
            </a:endParaRP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Multi-Specimen Testing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Quick Output Response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Constant Loading</a:t>
            </a:r>
          </a:p>
          <a:p>
            <a:pPr marL="0" indent="0"/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x-none" sz="2400">
                <a:solidFill>
                  <a:schemeClr val="tx1"/>
                </a:solidFill>
              </a:rPr>
              <a:t>Wants: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Aesthetic Appeal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Inexpensive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User Friendly</a:t>
            </a:r>
          </a:p>
          <a:p>
            <a:pPr marL="342900" indent="-342900"/>
            <a:r>
              <a:rPr lang="x-none" sz="2400">
                <a:solidFill>
                  <a:schemeClr val="tx1"/>
                </a:solidFill>
              </a:rPr>
              <a:t>Interchangeable Parts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387" y="1698625"/>
            <a:ext cx="4196788" cy="42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1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026829"/>
            <a:ext cx="17707523" cy="37714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3360" t="-979" r="1186" b="978"/>
          <a:stretch>
            <a:fillRect/>
          </a:stretch>
        </p:blipFill>
        <p:spPr>
          <a:xfrm>
            <a:off x="2274168" y="886785"/>
            <a:ext cx="5212482" cy="5517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31" y="160421"/>
            <a:ext cx="698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Quality Function Deployment (QFD)</a:t>
            </a:r>
          </a:p>
        </p:txBody>
      </p:sp>
    </p:spTree>
    <p:extLst>
      <p:ext uri="{BB962C8B-B14F-4D97-AF65-F5344CB8AC3E}">
        <p14:creationId xmlns:p14="http://schemas.microsoft.com/office/powerpoint/2010/main" val="4220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54" y="1606798"/>
            <a:ext cx="5726096" cy="4749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715" y="272716"/>
            <a:ext cx="698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Needs/Wants vs. Engineering Parameters</a:t>
            </a:r>
          </a:p>
        </p:txBody>
      </p:sp>
    </p:spTree>
    <p:extLst>
      <p:ext uri="{BB962C8B-B14F-4D97-AF65-F5344CB8AC3E}">
        <p14:creationId xmlns:p14="http://schemas.microsoft.com/office/powerpoint/2010/main" val="263856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49" y="1276077"/>
            <a:ext cx="4408621" cy="5080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09" y="198859"/>
            <a:ext cx="711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Needs/Wants vs. PolyCreep V &amp; Competitors</a:t>
            </a:r>
          </a:p>
        </p:txBody>
      </p:sp>
    </p:spTree>
    <p:extLst>
      <p:ext uri="{BB962C8B-B14F-4D97-AF65-F5344CB8AC3E}">
        <p14:creationId xmlns:p14="http://schemas.microsoft.com/office/powerpoint/2010/main" val="390639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200400"/>
            <a:ext cx="91440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400850"/>
            <a:ext cx="7032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Technical Evaluation of Companies</a:t>
            </a:r>
          </a:p>
        </p:txBody>
      </p:sp>
      <p:graphicFrame>
        <p:nvGraphicFramePr>
          <p:cNvPr id="14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80453"/>
              </p:ext>
            </p:extLst>
          </p:nvPr>
        </p:nvGraphicFramePr>
        <p:xfrm>
          <a:off x="628650" y="5010150"/>
          <a:ext cx="7879514" cy="1081120"/>
        </p:xfrm>
        <a:graphic>
          <a:graphicData uri="http://schemas.openxmlformats.org/drawingml/2006/table">
            <a:tbl>
              <a:tblPr/>
              <a:tblGrid>
                <a:gridCol w="120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1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6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1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16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16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93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16224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The </a:t>
                      </a:r>
                      <a:r>
                        <a:rPr lang="EN-US" sz="1000" b="1" i="0" u="none" strike="noStrike" dirty="0" err="1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PolyCreep</a:t>
                      </a:r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 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20-210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2100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2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Technical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ATS - Applied Test Systems Inc.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60-175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8000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2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Evaluation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Interactive Instruments, Inc.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45-250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6000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224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Instron</a:t>
                      </a:r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 Corporation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30-350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6500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224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Hualong</a:t>
                      </a:r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 Test Instruments Corp.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50-200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&lt;20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7000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83505"/>
              </p:ext>
            </p:extLst>
          </p:nvPr>
        </p:nvGraphicFramePr>
        <p:xfrm>
          <a:off x="638175" y="1781175"/>
          <a:ext cx="7886695" cy="3225292"/>
        </p:xfrm>
        <a:graphic>
          <a:graphicData uri="http://schemas.openxmlformats.org/drawingml/2006/table">
            <a:tbl>
              <a:tblPr/>
              <a:tblGrid>
                <a:gridCol w="1206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7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19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68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19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19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19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97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Direction of </a:t>
                      </a:r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</a:rPr>
                        <a:t>Improvement</a:t>
                      </a:r>
                      <a:endParaRPr lang="EN-US" sz="900" b="0" i="0" u="none" strike="noStrike" dirty="0">
                        <a:effectLst/>
                        <a:latin typeface="Genev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Genev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04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Customer Requirements (What)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Design Requirements (How)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Importance (1-5)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Actuator Displacement (in)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Temperature Range (</a:t>
                      </a:r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Calibri"/>
                        </a:rPr>
                        <a:t>˚</a:t>
                      </a:r>
                      <a:r>
                        <a:rPr lang="EN-US" sz="8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C )</a:t>
                      </a:r>
                      <a:endParaRPr lang="EN-US" sz="1000" b="0" i="0" u="none" strike="noStrike" dirty="0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Weight System (</a:t>
                      </a:r>
                      <a:r>
                        <a:rPr lang="en-US" sz="1000" b="0" i="0" u="none" strike="noStrike" dirty="0" err="1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lb</a:t>
                      </a:r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Grip Clearance (in) </a:t>
                      </a:r>
                      <a:endParaRPr lang="en-US" sz="1000" b="0" i="0" u="none" strike="noStrike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Constant Temperature Chamber (ºC) </a:t>
                      </a:r>
                      <a:endParaRPr lang="en-US" sz="1000" b="0" i="0" u="none" strike="noStrike">
                        <a:solidFill>
                          <a:srgbClr val="424242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Input Voltage (V)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Labview</a:t>
                      </a:r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 Output Plot (ºC/in)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Thermo-resistance Camera (˚C)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/>
                        </a:rPr>
                        <a:t>Cost $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947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34" y="850232"/>
            <a:ext cx="4010529" cy="5534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305" y="368968"/>
            <a:ext cx="698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Engineering Parameters</a:t>
            </a:r>
          </a:p>
        </p:txBody>
      </p:sp>
    </p:spTree>
    <p:extLst>
      <p:ext uri="{BB962C8B-B14F-4D97-AF65-F5344CB8AC3E}">
        <p14:creationId xmlns:p14="http://schemas.microsoft.com/office/powerpoint/2010/main" val="3294732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pitchFamily="34" charset="0"/>
              </a:rPr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939" y="1421588"/>
            <a:ext cx="7886700" cy="4351338"/>
          </a:xfrm>
        </p:spPr>
        <p:txBody>
          <a:bodyPr/>
          <a:lstStyle/>
          <a:p>
            <a:r>
              <a:rPr lang="X-NONE" sz="2400"/>
              <a:t>Problem Formulation</a:t>
            </a:r>
          </a:p>
          <a:p>
            <a:r>
              <a:rPr lang="X-NONE" sz="2400"/>
              <a:t>Concept Generation and Selection</a:t>
            </a:r>
          </a:p>
          <a:p>
            <a:r>
              <a:rPr lang="X-NONE" sz="2400"/>
              <a:t>Design Embodiment</a:t>
            </a:r>
          </a:p>
          <a:p>
            <a:r>
              <a:rPr lang="X-NONE" sz="2400"/>
              <a:t>Design Validation</a:t>
            </a:r>
          </a:p>
          <a:p>
            <a:r>
              <a:rPr lang="X-NONE" sz="2400"/>
              <a:t>Summary</a:t>
            </a:r>
          </a:p>
          <a:p>
            <a:r>
              <a:rPr lang="X-NONE" sz="2400"/>
              <a:t>References</a:t>
            </a:r>
          </a:p>
          <a:p>
            <a:pPr marL="177800" indent="0">
              <a:buNone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6276" t="6946" b="10092"/>
          <a:stretch>
            <a:fillRect/>
          </a:stretch>
        </p:blipFill>
        <p:spPr>
          <a:xfrm>
            <a:off x="4051205" y="2693404"/>
            <a:ext cx="4683220" cy="33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4325"/>
            <a:ext cx="7886700" cy="1325562"/>
          </a:xfrm>
        </p:spPr>
        <p:txBody>
          <a:bodyPr/>
          <a:lstStyle/>
          <a:p>
            <a:r>
              <a:rPr lang="en-US" sz="4400"/>
              <a:t>Concept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39887"/>
            <a:ext cx="4459705" cy="4559301"/>
          </a:xfrm>
        </p:spPr>
        <p:txBody>
          <a:bodyPr/>
          <a:lstStyle/>
          <a:p>
            <a:pPr marL="342900" indent="-342900"/>
            <a:r>
              <a:rPr lang="x-none" sz="2400"/>
              <a:t>Functional Decomposition </a:t>
            </a:r>
          </a:p>
          <a:p>
            <a:pPr marL="342900" indent="-342900"/>
            <a:r>
              <a:rPr lang="x-none" sz="2400"/>
              <a:t>Subcomponents</a:t>
            </a:r>
          </a:p>
          <a:p>
            <a:pPr marL="342900" indent="-342900"/>
            <a:r>
              <a:rPr lang="x-none" sz="2400"/>
              <a:t>Concept Variants (as many as possible)</a:t>
            </a:r>
          </a:p>
          <a:p>
            <a:pPr marL="342900" indent="-342900"/>
            <a:r>
              <a:rPr lang="x-none" sz="2400"/>
              <a:t>Design Constraints</a:t>
            </a:r>
            <a:endParaRPr lang="x-none" sz="2400">
              <a:solidFill>
                <a:schemeClr val="tx1"/>
              </a:solidFill>
            </a:endParaRPr>
          </a:p>
          <a:p>
            <a:pPr marL="342900" indent="-342900"/>
            <a:r>
              <a:rPr lang="x-none" sz="2400"/>
              <a:t>Final Selection of Subcomponents (from design constraints) </a:t>
            </a:r>
          </a:p>
          <a:p>
            <a:pPr marL="342900" indent="-342900"/>
            <a:r>
              <a:rPr lang="x-none" sz="2400"/>
              <a:t>Combining all Subcomponents into a final design.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97" y="1784350"/>
            <a:ext cx="3901203" cy="40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05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63" y="0"/>
            <a:ext cx="7886700" cy="1325562"/>
          </a:xfrm>
        </p:spPr>
        <p:txBody>
          <a:bodyPr/>
          <a:lstStyle/>
          <a:p>
            <a:r>
              <a:rPr lang="x-none" sz="4400">
                <a:solidFill>
                  <a:schemeClr val="dk1"/>
                </a:solidFill>
                <a:latin typeface="Calibri"/>
                <a:sym typeface="Calibri"/>
              </a:rPr>
              <a:t>Functional Decomposition </a:t>
            </a:r>
            <a:endParaRPr lang="x-none" sz="4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8331" t="-266"/>
          <a:stretch>
            <a:fillRect/>
          </a:stretch>
        </p:blipFill>
        <p:spPr>
          <a:xfrm>
            <a:off x="0" y="1149927"/>
            <a:ext cx="8950724" cy="5206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566" y="2582940"/>
            <a:ext cx="2089147" cy="24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7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0"/>
            <a:ext cx="7886700" cy="1325562"/>
          </a:xfrm>
        </p:spPr>
        <p:txBody>
          <a:bodyPr/>
          <a:lstStyle/>
          <a:p>
            <a:r>
              <a:rPr lang="x-none" sz="4400"/>
              <a:t>Pairing-Method Matrix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25853041"/>
              </p:ext>
            </p:extLst>
          </p:nvPr>
        </p:nvGraphicFramePr>
        <p:xfrm>
          <a:off x="1495425" y="1219200"/>
          <a:ext cx="6309541" cy="123899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41201">
                  <a:extLst>
                    <a:ext uri="{9D8B030D-6E8A-4147-A177-3AD203B41FA5}">
                      <a16:colId xmlns:a16="http://schemas.microsoft.com/office/drawing/2014/main" val="1465556535"/>
                    </a:ext>
                  </a:extLst>
                </a:gridCol>
                <a:gridCol w="946032">
                  <a:extLst>
                    <a:ext uri="{9D8B030D-6E8A-4147-A177-3AD203B41FA5}">
                      <a16:colId xmlns:a16="http://schemas.microsoft.com/office/drawing/2014/main" val="3637050350"/>
                    </a:ext>
                  </a:extLst>
                </a:gridCol>
                <a:gridCol w="1095411">
                  <a:extLst>
                    <a:ext uri="{9D8B030D-6E8A-4147-A177-3AD203B41FA5}">
                      <a16:colId xmlns:a16="http://schemas.microsoft.com/office/drawing/2014/main" val="209497324"/>
                    </a:ext>
                  </a:extLst>
                </a:gridCol>
                <a:gridCol w="1015744">
                  <a:extLst>
                    <a:ext uri="{9D8B030D-6E8A-4147-A177-3AD203B41FA5}">
                      <a16:colId xmlns:a16="http://schemas.microsoft.com/office/drawing/2014/main" val="1788920113"/>
                    </a:ext>
                  </a:extLst>
                </a:gridCol>
                <a:gridCol w="577578">
                  <a:extLst>
                    <a:ext uri="{9D8B030D-6E8A-4147-A177-3AD203B41FA5}">
                      <a16:colId xmlns:a16="http://schemas.microsoft.com/office/drawing/2014/main" val="1124743285"/>
                    </a:ext>
                  </a:extLst>
                </a:gridCol>
                <a:gridCol w="1533575">
                  <a:extLst>
                    <a:ext uri="{9D8B030D-6E8A-4147-A177-3AD203B41FA5}">
                      <a16:colId xmlns:a16="http://schemas.microsoft.com/office/drawing/2014/main" val="1915358619"/>
                    </a:ext>
                  </a:extLst>
                </a:gridCol>
              </a:tblGrid>
              <a:tr h="336469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Sensors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Accuracy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Calibration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Reliability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Total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Nominal Score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391837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Accuracy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solidFill>
                            <a:srgbClr val="FF0000"/>
                          </a:solidFill>
                          <a:effectLst/>
                        </a:rPr>
                        <a:t>0.615</a:t>
                      </a:r>
                      <a:endParaRPr lang="x-none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2379789"/>
                  </a:ext>
                </a:extLst>
              </a:tr>
              <a:tr h="262447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Calibration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2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x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3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5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0.385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356325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Reliability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3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2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x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5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0.385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601537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Total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2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4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7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13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>
                          <a:effectLst/>
                        </a:rPr>
                        <a:t>1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82467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1251769451"/>
              </p:ext>
            </p:extLst>
          </p:nvPr>
        </p:nvGraphicFramePr>
        <p:xfrm>
          <a:off x="361950" y="2533650"/>
          <a:ext cx="8572557" cy="36916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10841">
                  <a:extLst>
                    <a:ext uri="{9D8B030D-6E8A-4147-A177-3AD203B41FA5}">
                      <a16:colId xmlns:a16="http://schemas.microsoft.com/office/drawing/2014/main" val="4244784674"/>
                    </a:ext>
                  </a:extLst>
                </a:gridCol>
                <a:gridCol w="1166600">
                  <a:extLst>
                    <a:ext uri="{9D8B030D-6E8A-4147-A177-3AD203B41FA5}">
                      <a16:colId xmlns:a16="http://schemas.microsoft.com/office/drawing/2014/main" val="3830531435"/>
                    </a:ext>
                  </a:extLst>
                </a:gridCol>
                <a:gridCol w="1415216">
                  <a:extLst>
                    <a:ext uri="{9D8B030D-6E8A-4147-A177-3AD203B41FA5}">
                      <a16:colId xmlns:a16="http://schemas.microsoft.com/office/drawing/2014/main" val="1004767858"/>
                    </a:ext>
                  </a:extLst>
                </a:gridCol>
                <a:gridCol w="1510841">
                  <a:extLst>
                    <a:ext uri="{9D8B030D-6E8A-4147-A177-3AD203B41FA5}">
                      <a16:colId xmlns:a16="http://schemas.microsoft.com/office/drawing/2014/main" val="4223423584"/>
                    </a:ext>
                  </a:extLst>
                </a:gridCol>
                <a:gridCol w="822356">
                  <a:extLst>
                    <a:ext uri="{9D8B030D-6E8A-4147-A177-3AD203B41FA5}">
                      <a16:colId xmlns:a16="http://schemas.microsoft.com/office/drawing/2014/main" val="3834110441"/>
                    </a:ext>
                  </a:extLst>
                </a:gridCol>
                <a:gridCol w="917978">
                  <a:extLst>
                    <a:ext uri="{9D8B030D-6E8A-4147-A177-3AD203B41FA5}">
                      <a16:colId xmlns:a16="http://schemas.microsoft.com/office/drawing/2014/main" val="359037149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817012810"/>
                    </a:ext>
                  </a:extLst>
                </a:gridCol>
              </a:tblGrid>
              <a:tr h="222745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Accuracy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Thermocouple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Infrared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Nominal Score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959561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0.241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3521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Thermocouple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0.276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9925338"/>
                  </a:ext>
                </a:extLst>
              </a:tr>
              <a:tr h="218291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0.241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097633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Infrared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0.241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87808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9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8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5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29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5018412"/>
                  </a:ext>
                </a:extLst>
              </a:tr>
              <a:tr h="218291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Calibration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Thermocouple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Infrared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Nominal Score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955852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6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0.214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751541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Thermocouple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0.357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6111913"/>
                  </a:ext>
                </a:extLst>
              </a:tr>
              <a:tr h="218291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5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0.179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411529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Infrared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0.250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96005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5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10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6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28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3733653"/>
                  </a:ext>
                </a:extLst>
              </a:tr>
              <a:tr h="218291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Reliability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Thermocouple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Infrared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Nominal Score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886637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Thermistors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6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0.231</a:t>
                      </a:r>
                      <a:endParaRPr lang="en-US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295991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Thermocouple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3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0.269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3183789"/>
                  </a:ext>
                </a:extLst>
              </a:tr>
              <a:tr h="218291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Fluid Expansion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x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5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0.192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414637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Infrared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solidFill>
                            <a:srgbClr val="FF0000"/>
                          </a:solidFill>
                          <a:effectLst/>
                        </a:rPr>
                        <a:t>0.308</a:t>
                      </a:r>
                      <a:endParaRPr lang="x-none" sz="13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15720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x-none" sz="1300">
                          <a:effectLst/>
                        </a:rPr>
                        <a:t>Total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5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6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7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8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26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300">
                          <a:effectLst/>
                        </a:rPr>
                        <a:t>1</a:t>
                      </a:r>
                      <a:endParaRPr lang="x-none" sz="13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388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28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889" y="322439"/>
            <a:ext cx="7886700" cy="1325562"/>
          </a:xfrm>
        </p:spPr>
        <p:txBody>
          <a:bodyPr/>
          <a:lstStyle/>
          <a:p>
            <a:r>
              <a:rPr lang="x-none" sz="4400"/>
              <a:t>Pairing-Method Matrix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7" y="2947025"/>
            <a:ext cx="6383547" cy="145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27" y="4476749"/>
            <a:ext cx="6383547" cy="1452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019" y="1725612"/>
            <a:ext cx="5865962" cy="11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1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13" y="1128713"/>
            <a:ext cx="5265212" cy="3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13" y="4392373"/>
            <a:ext cx="5754997" cy="13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178914"/>
              </p:ext>
            </p:extLst>
          </p:nvPr>
        </p:nvGraphicFramePr>
        <p:xfrm>
          <a:off x="2739757" y="1520549"/>
          <a:ext cx="6201043" cy="35236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5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38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noProof="0" dirty="0">
                          <a:effectLst/>
                        </a:rPr>
                        <a:t>Summary of Components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Component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Driven By</a:t>
                      </a:r>
                      <a:endParaRPr lang="en-US" sz="280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Heat Chamber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Steady State</a:t>
                      </a:r>
                      <a:endParaRPr lang="en-US" sz="280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Grip System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Grip Type</a:t>
                      </a:r>
                      <a:endParaRPr lang="en-US" sz="280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Weight Mechanism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Static Loading</a:t>
                      </a:r>
                      <a:endParaRPr lang="en-US" sz="280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Sensors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Accuracy</a:t>
                      </a:r>
                      <a:endParaRPr lang="en-US" sz="280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38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noProof="0" dirty="0">
                          <a:effectLst/>
                        </a:rPr>
                        <a:t>Interface</a:t>
                      </a:r>
                      <a:endParaRPr lang="en-US" sz="2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noProof="0" dirty="0">
                          <a:effectLst/>
                        </a:rPr>
                        <a:t>Software Type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1" y="956408"/>
            <a:ext cx="1934936" cy="1936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0000" flipH="1">
            <a:off x="402724" y="4684404"/>
            <a:ext cx="2061129" cy="1753778"/>
          </a:xfrm>
          <a:prstGeom prst="rect">
            <a:avLst/>
          </a:prstGeom>
        </p:spPr>
      </p:pic>
      <p:pic>
        <p:nvPicPr>
          <p:cNvPr id="8" name="Picture 7" descr="9d19310763171b0d958d23a18b3d7e1c_400x4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21" y="3170727"/>
            <a:ext cx="1812017" cy="18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17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Heat Chamber </a:t>
            </a:r>
            <a:endParaRPr lang="es-US" sz="4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314449"/>
            <a:ext cx="3507415" cy="504190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2400"/>
              <a:t>Design Constraints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Time to </a:t>
            </a:r>
            <a:r>
              <a:rPr lang="x-none" sz="2400">
                <a:solidFill>
                  <a:srgbClr val="FF0000"/>
                </a:solidFill>
              </a:rPr>
              <a:t>Steady State 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Temperature Control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Insulation</a:t>
            </a:r>
            <a:endParaRPr lang="en-US" sz="240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endParaRPr lang="en-US" sz="2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Concept Variants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FF0000"/>
                </a:solidFill>
              </a:rPr>
              <a:t>Convection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Radiation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Conduction</a:t>
            </a:r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49" y="1314449"/>
            <a:ext cx="4838901" cy="48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8575"/>
            <a:ext cx="7886700" cy="1325562"/>
          </a:xfrm>
        </p:spPr>
        <p:txBody>
          <a:bodyPr/>
          <a:lstStyle/>
          <a:p>
            <a:r>
              <a:rPr lang="en-US" sz="4400"/>
              <a:t>Grip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422" y="1070054"/>
            <a:ext cx="3117461" cy="17494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Design Constraints: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Assembling Time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FF0000"/>
                </a:solidFill>
              </a:rPr>
              <a:t>Grip Type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/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2174" y="1070054"/>
            <a:ext cx="301215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x-none" sz="2400"/>
              <a:t>Concept Variants: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rgbClr val="FF0000"/>
                </a:solidFill>
              </a:rPr>
              <a:t>Quick Connects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Rigid Clamps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Bolt Clamp</a:t>
            </a:r>
          </a:p>
          <a:p>
            <a:pPr marL="177800"/>
            <a:endParaRPr lang="en-US" sz="2400"/>
          </a:p>
          <a:p>
            <a:pPr marL="177800"/>
            <a:endParaRPr lang="en-US" sz="2400"/>
          </a:p>
          <a:p>
            <a:endParaRPr lang="x-none" sz="2400"/>
          </a:p>
        </p:txBody>
      </p:sp>
      <p:sp>
        <p:nvSpPr>
          <p:cNvPr id="7" name="TextBox 6"/>
          <p:cNvSpPr txBox="1"/>
          <p:nvPr/>
        </p:nvSpPr>
        <p:spPr>
          <a:xfrm>
            <a:off x="5891616" y="1070054"/>
            <a:ext cx="327000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x-none" sz="2400">
                <a:solidFill>
                  <a:schemeClr val="tx1"/>
                </a:solidFill>
              </a:rPr>
              <a:t>Grip Type Used</a:t>
            </a:r>
            <a:r>
              <a:rPr lang="en-US" sz="2400">
                <a:solidFill>
                  <a:schemeClr val="tx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Tensile</a:t>
            </a:r>
            <a:r>
              <a:rPr lang="en-US" sz="2400">
                <a:solidFill>
                  <a:schemeClr val="tx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Compression </a:t>
            </a:r>
            <a:r>
              <a:rPr lang="en-US" sz="2400">
                <a:solidFill>
                  <a:schemeClr val="tx1"/>
                </a:solidFill>
              </a:rPr>
              <a:t>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3-Point Flex </a:t>
            </a:r>
          </a:p>
        </p:txBody>
      </p:sp>
      <p:pic>
        <p:nvPicPr>
          <p:cNvPr id="12" name="Picture 11" descr="3_Point_Flexural_Grips.jpg"/>
          <p:cNvPicPr>
            <a:picLocks noChangeAspect="1"/>
          </p:cNvPicPr>
          <p:nvPr/>
        </p:nvPicPr>
        <p:blipFill>
          <a:blip r:embed="rId3"/>
          <a:srcRect l="-119" t="7749"/>
          <a:stretch>
            <a:fillRect/>
          </a:stretch>
        </p:blipFill>
        <p:spPr>
          <a:xfrm>
            <a:off x="2192762" y="2599699"/>
            <a:ext cx="2175122" cy="2468880"/>
          </a:xfrm>
          <a:prstGeom prst="rect">
            <a:avLst/>
          </a:prstGeom>
        </p:spPr>
      </p:pic>
      <p:pic>
        <p:nvPicPr>
          <p:cNvPr id="13" name="Picture 12" descr="Compression Grips Assembl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7" y="2381250"/>
            <a:ext cx="1627575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884" y="2657293"/>
            <a:ext cx="2054116" cy="21031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38919" y="4980883"/>
            <a:ext cx="273854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Compression Plates</a:t>
            </a:r>
            <a:endParaRPr lang="en-US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5539" y="4916626"/>
            <a:ext cx="2818687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3-Point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Flexural Supports</a:t>
            </a:r>
            <a:endParaRPr lang="en-US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8086" y="4943991"/>
            <a:ext cx="207286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Tensile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Wedge Grips</a:t>
            </a:r>
            <a:endParaRPr lang="en-US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Kobalt NPT Coupler/Plug Kit 1/4-in Automotiv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3778" l="1667" r="69889">
                        <a14:foregroundMark x1="55000" y1="58444" x2="55000" y2="58444"/>
                        <a14:foregroundMark x1="57778" y1="61667" x2="57778" y2="61667"/>
                        <a14:foregroundMark x1="68667" y1="45222" x2="68667" y2="45222"/>
                        <a14:foregroundMark x1="45222" y1="56778" x2="45222" y2="56778"/>
                        <a14:foregroundMark x1="13222" y1="56778" x2="13222" y2="56778"/>
                        <a14:foregroundMark x1="22556" y1="53444" x2="22556" y2="53444"/>
                        <a14:foregroundMark x1="20333" y1="51778" x2="20333" y2="51778"/>
                        <a14:foregroundMark x1="17333" y1="59444" x2="17333" y2="59444"/>
                        <a14:foregroundMark x1="17000" y1="55444" x2="17000" y2="55444"/>
                        <a14:foregroundMark x1="41444" y1="65444" x2="41444" y2="65444"/>
                        <a14:foregroundMark x1="46556" y1="70222" x2="46556" y2="70222"/>
                        <a14:foregroundMark x1="48778" y1="71333" x2="48778" y2="71333"/>
                        <a14:foregroundMark x1="54778" y1="66667" x2="54778" y2="66667"/>
                        <a14:foregroundMark x1="58111" y1="60333" x2="58111" y2="60333"/>
                        <a14:foregroundMark x1="61333" y1="54778" x2="61333" y2="54778"/>
                        <a14:foregroundMark x1="50667" y1="52333" x2="50667" y2="52333"/>
                        <a14:foregroundMark x1="15111" y1="59444" x2="15111" y2="59444"/>
                        <a14:foregroundMark x1="42778" y1="67111" x2="42778" y2="67111"/>
                        <a14:foregroundMark x1="43444" y1="67778" x2="43444" y2="67778"/>
                        <a14:foregroundMark x1="44333" y1="69111" x2="44333" y2="69111"/>
                        <a14:foregroundMark x1="45222" y1="69667" x2="45222" y2="69667"/>
                        <a14:foregroundMark x1="47556" y1="71222" x2="47556" y2="71222"/>
                        <a14:foregroundMark x1="46667" y1="71111" x2="46667" y2="71111"/>
                        <a14:foregroundMark x1="18333" y1="55333" x2="183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81" r="29653" b="24979"/>
          <a:stretch/>
        </p:blipFill>
        <p:spPr bwMode="auto">
          <a:xfrm>
            <a:off x="6598104" y="2679349"/>
            <a:ext cx="2192969" cy="147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balt NPT Swivel Plug (F) 1/4-in Industrial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222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31" y="3962081"/>
            <a:ext cx="981910" cy="9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92163" y="5060367"/>
            <a:ext cx="207286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Quick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Connects</a:t>
            </a:r>
            <a:endParaRPr lang="en-US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966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Weight Mechanism</a:t>
            </a:r>
            <a:br>
              <a:rPr lang="en-US"/>
            </a:br>
            <a:endParaRPr lang="es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8" y="1219200"/>
            <a:ext cx="3871578" cy="498909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2400"/>
              <a:t>Design Constraints: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Weight Capacity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rgbClr val="FF0000"/>
                </a:solidFill>
              </a:rPr>
              <a:t>Static Loading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2400">
                <a:solidFill>
                  <a:schemeClr val="tx1"/>
                </a:solidFill>
              </a:rPr>
              <a:t>Concept Variants: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chemeClr val="tx1"/>
                </a:solidFill>
              </a:rPr>
              <a:t>Lever Application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Gravity Driven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chemeClr val="tx1"/>
                </a:solidFill>
              </a:rPr>
              <a:t>Hydraulic Press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rgbClr val="FF0000"/>
                </a:solidFill>
              </a:rPr>
              <a:t>Crank Lift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chemeClr val="tx1"/>
                </a:solidFill>
              </a:rPr>
              <a:t>Motor Driven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Linear Actuators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/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s-US" sz="16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final assembly lift mechan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26" y="1507804"/>
            <a:ext cx="2861139" cy="4019399"/>
          </a:xfrm>
          <a:prstGeom prst="rect">
            <a:avLst/>
          </a:prstGeom>
        </p:spPr>
      </p:pic>
      <p:pic>
        <p:nvPicPr>
          <p:cNvPr id="14" name="Picture 13" descr="gear stand assembl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275" y="1398917"/>
            <a:ext cx="2262340" cy="39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48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Sensors</a:t>
            </a:r>
            <a:endParaRPr lang="es-US" sz="4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25" y="1226998"/>
            <a:ext cx="3226517" cy="169191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Design Constraints: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FF0000"/>
                </a:solidFill>
              </a:rPr>
              <a:t>Accuracy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Calibration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Reliability</a:t>
            </a:r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/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8250" y="781388"/>
            <a:ext cx="3888755" cy="5570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x-none" sz="2400"/>
              <a:t>Concept Variants:</a:t>
            </a:r>
          </a:p>
          <a:p>
            <a:r>
              <a:rPr lang="x-none" sz="2400"/>
              <a:t>For Length: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rgbClr val="FF0000"/>
                </a:solidFill>
              </a:rPr>
              <a:t>Linear Potentiometers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Liner Variable Displacement Transducer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Ultrasonic Range Finder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Laser Distance Finder</a:t>
            </a:r>
          </a:p>
          <a:p>
            <a:pPr>
              <a:buFont typeface="Arial" pitchFamily="34" charset="0"/>
              <a:buChar char="•"/>
            </a:pPr>
            <a:endParaRPr lang="en-US" sz="2400"/>
          </a:p>
          <a:p>
            <a:r>
              <a:rPr lang="x-none" sz="2400"/>
              <a:t>For Temperature: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rgbClr val="FF0000"/>
                </a:solidFill>
              </a:rPr>
              <a:t>Thermocouple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Thermistors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Fluid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Infrared Thermometer</a:t>
            </a:r>
            <a:endParaRPr lang="x-none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x-none" sz="200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0" b="8041"/>
          <a:stretch/>
        </p:blipFill>
        <p:spPr bwMode="auto">
          <a:xfrm>
            <a:off x="666297" y="3275978"/>
            <a:ext cx="4124325" cy="272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86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28649" y="105158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Problem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CAAEB2F-BF2F-4FE3-A2E7-4831E30FEE98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0" name="Picture 6" descr="http://www.ulttc.com/images/pictures/a03_01_16_zeitstandbiegeversuch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3" y="3657600"/>
            <a:ext cx="4043076" cy="24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787" y="2832100"/>
            <a:ext cx="3051426" cy="3079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6070" y="6034596"/>
            <a:ext cx="273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Tension, Compression, Flexure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r="17152"/>
          <a:stretch/>
        </p:blipFill>
        <p:spPr>
          <a:xfrm rot="5400000">
            <a:off x="5100582" y="2525053"/>
            <a:ext cx="2951571" cy="36275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extBox 3"/>
          <p:cNvSpPr txBox="1"/>
          <p:nvPr/>
        </p:nvSpPr>
        <p:spPr>
          <a:xfrm>
            <a:off x="5257157" y="5814616"/>
            <a:ext cx="263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Past Creep Test Machine</a:t>
            </a:r>
          </a:p>
          <a:p>
            <a:pPr algn="ctr"/>
            <a:r>
              <a:rPr lang="en-US" i="1"/>
              <a:t>“La Araña”</a:t>
            </a:r>
          </a:p>
        </p:txBody>
      </p:sp>
      <p:pic>
        <p:nvPicPr>
          <p:cNvPr id="13" name="Picture 4" descr="http://www.welding-advisers.com/images/image07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" y="1271665"/>
            <a:ext cx="3933849" cy="23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crotensile B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695" r="31695"/>
          <a:stretch/>
        </p:blipFill>
        <p:spPr>
          <a:xfrm>
            <a:off x="6928520" y="777454"/>
            <a:ext cx="1461625" cy="20855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07125" y="1302927"/>
                <a:ext cx="207492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125" y="1302927"/>
                <a:ext cx="2074927" cy="6223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95813" y="1988010"/>
                <a:ext cx="2297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813" y="1988010"/>
                <a:ext cx="2297552" cy="276999"/>
              </a:xfrm>
              <a:prstGeom prst="rect">
                <a:avLst/>
              </a:prstGeom>
              <a:blipFill>
                <a:blip r:embed="rId10"/>
                <a:stretch>
                  <a:fillRect l="-796" r="-132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30798"/>
            <a:ext cx="7886700" cy="1325562"/>
          </a:xfrm>
        </p:spPr>
        <p:txBody>
          <a:bodyPr/>
          <a:lstStyle/>
          <a:p>
            <a:r>
              <a:rPr lang="en-US" sz="4400"/>
              <a:t>Interface/Data Collection</a:t>
            </a:r>
            <a:endParaRPr lang="es-US" sz="4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79" y="1579653"/>
            <a:ext cx="3370263" cy="1550284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Design Constraints:</a:t>
            </a:r>
          </a:p>
          <a:p>
            <a:pPr marL="342900" indent="-342900"/>
            <a:r>
              <a:rPr lang="en-US" sz="2400">
                <a:solidFill>
                  <a:srgbClr val="FF0000"/>
                </a:solidFill>
              </a:rPr>
              <a:t>Software Type</a:t>
            </a:r>
          </a:p>
          <a:p>
            <a:pPr marL="342900" indent="-342900"/>
            <a:r>
              <a:rPr lang="en-US" sz="2400"/>
              <a:t>Reliability</a:t>
            </a:r>
          </a:p>
          <a:p>
            <a:pPr marL="177800" indent="0">
              <a:buNone/>
            </a:pPr>
            <a:endParaRPr lang="en-US" sz="2400"/>
          </a:p>
          <a:p>
            <a:endParaRPr lang="es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3724" y="1505994"/>
            <a:ext cx="3105317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Concept Variants: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LabVIEW (CM)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myOpenLab (OS)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Flowstone (CM)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Parlay (OS)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Arduino (OS)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Raspberry Pi (OS)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Python (OS)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11" y="3931823"/>
            <a:ext cx="1476677" cy="1476677"/>
          </a:xfrm>
          <a:prstGeom prst="rect">
            <a:avLst/>
          </a:prstGeom>
        </p:spPr>
      </p:pic>
      <p:pic>
        <p:nvPicPr>
          <p:cNvPr id="7" name="Picture 6" descr="9d19310763171b0d958d23a18b3d7e1c_400x4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446" y="4498812"/>
            <a:ext cx="1944915" cy="1944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5574" y="1505994"/>
            <a:ext cx="2432731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Data Display Software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Excel (CM)</a:t>
            </a:r>
            <a:r>
              <a:rPr lang="en-US" sz="2400">
                <a:solidFill>
                  <a:schemeClr val="tx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Matlab (CM)</a:t>
            </a:r>
          </a:p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3130" y="5408500"/>
            <a:ext cx="33051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CM =  Commercial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OS = Open Source</a:t>
            </a:r>
          </a:p>
        </p:txBody>
      </p:sp>
      <p:pic>
        <p:nvPicPr>
          <p:cNvPr id="4098" name="Picture 2" descr="python.png (1000×100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97" y="3398820"/>
            <a:ext cx="1853353" cy="18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354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783" y="130437"/>
            <a:ext cx="7886700" cy="1325562"/>
          </a:xfrm>
        </p:spPr>
        <p:txBody>
          <a:bodyPr/>
          <a:lstStyle/>
          <a:p>
            <a:r>
              <a:rPr lang="en-US" sz="4400"/>
              <a:t>Grip Mechanisms</a:t>
            </a:r>
            <a:endParaRPr lang="es-US" sz="4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746" y="1329684"/>
            <a:ext cx="322057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3-Point Flexural Supports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2727" y="1329684"/>
            <a:ext cx="273854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Compression Plates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0483" y="1329683"/>
            <a:ext cx="255011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Tensile Wedge Grips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Picture 1" descr="3_Point_Flexural_Gri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84" y="2277407"/>
            <a:ext cx="2905849" cy="3581819"/>
          </a:xfrm>
          <a:prstGeom prst="rect">
            <a:avLst/>
          </a:prstGeom>
        </p:spPr>
      </p:pic>
      <p:pic>
        <p:nvPicPr>
          <p:cNvPr id="3" name="Picture 2" descr="Compression Grips Assemb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690" y="2209800"/>
            <a:ext cx="2479695" cy="4177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346" y="2788290"/>
            <a:ext cx="2812762" cy="28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31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783" y="130437"/>
            <a:ext cx="7886700" cy="1325562"/>
          </a:xfrm>
        </p:spPr>
        <p:txBody>
          <a:bodyPr/>
          <a:lstStyle/>
          <a:p>
            <a:r>
              <a:rPr lang="x-none" sz="4400"/>
              <a:t>Heat Chamber</a:t>
            </a:r>
            <a:endParaRPr lang="es-US" sz="4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425" y="1200150"/>
            <a:ext cx="44543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Convection Chamber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10" y="1460913"/>
            <a:ext cx="4177695" cy="41862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2925" y="1962150"/>
            <a:ext cx="4073676" cy="341632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Heat transfer rate more easier to control compared to other types of heat chamber.</a:t>
            </a:r>
            <a:endParaRPr lang="en-US" sz="2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/>
              <a:t>Thermostat controls the temperature of the chamber in order to maintain the steady state required for the test.</a:t>
            </a:r>
            <a:endParaRPr lang="x-none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68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783" y="130437"/>
            <a:ext cx="7886700" cy="1325562"/>
          </a:xfrm>
        </p:spPr>
        <p:txBody>
          <a:bodyPr/>
          <a:lstStyle/>
          <a:p>
            <a:r>
              <a:rPr lang="x-none" sz="4400"/>
              <a:t>Weight Application</a:t>
            </a:r>
            <a:endParaRPr lang="es-US" sz="44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375" y="1238250"/>
            <a:ext cx="459860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Crank Lift Mechanism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783" y="1885950"/>
            <a:ext cx="3623282" cy="4154984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x-none" sz="2400"/>
              <a:t>Produces a linear displacement at a constant controllabe rate, that when applied to the samples, generates quasi-static loading.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Capacity loading withstand the weight that the samples will be loaded at.</a:t>
            </a:r>
          </a:p>
        </p:txBody>
      </p:sp>
      <p:pic>
        <p:nvPicPr>
          <p:cNvPr id="10" name="Picture 9" descr="final assembly lift mechan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5" y="2054376"/>
            <a:ext cx="2861139" cy="4019399"/>
          </a:xfrm>
          <a:prstGeom prst="rect">
            <a:avLst/>
          </a:prstGeom>
        </p:spPr>
      </p:pic>
      <p:pic>
        <p:nvPicPr>
          <p:cNvPr id="11" name="Picture 10" descr="gear stand assembl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108805"/>
            <a:ext cx="2262340" cy="39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41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783" y="130437"/>
            <a:ext cx="7886700" cy="1325562"/>
          </a:xfrm>
        </p:spPr>
        <p:txBody>
          <a:bodyPr/>
          <a:lstStyle/>
          <a:p>
            <a:r>
              <a:rPr lang="x-none" sz="4400"/>
              <a:t>Interface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" y="1331194"/>
            <a:ext cx="447992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Arduino/ Excel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425" y="2276475"/>
            <a:ext cx="3976914" cy="304698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 err="1"/>
              <a:t>LabView</a:t>
            </a:r>
            <a:r>
              <a:rPr lang="x-none" sz="2400"/>
              <a:t> provides a user-friendly and editable data collection system.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</a:rPr>
              <a:t>National Instruments card allows for analogue signal to digital conversion easily using </a:t>
            </a:r>
            <a:r>
              <a:rPr lang="x-none" sz="2400" err="1">
                <a:solidFill>
                  <a:schemeClr val="tx1"/>
                </a:solidFill>
              </a:rPr>
              <a:t>LabView</a:t>
            </a:r>
            <a:r>
              <a:rPr lang="x-none" sz="2400">
                <a:solidFill>
                  <a:schemeClr val="tx1"/>
                </a:solidFill>
              </a:rPr>
              <a:t> interface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50" y="1681956"/>
            <a:ext cx="1412099" cy="1412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829" y="3074594"/>
            <a:ext cx="4372986" cy="3214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172" y="1834837"/>
            <a:ext cx="2439521" cy="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9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94401" y="1642283"/>
            <a:ext cx="5027781" cy="46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Straight Arrow Connector 11"/>
          <p:cNvCxnSpPr>
            <a:stCxn id="25" idx="2"/>
          </p:cNvCxnSpPr>
          <p:nvPr/>
        </p:nvCxnSpPr>
        <p:spPr>
          <a:xfrm flipH="1">
            <a:off x="7072072" y="3549402"/>
            <a:ext cx="836871" cy="93947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4" idx="3"/>
          </p:cNvCxnSpPr>
          <p:nvPr/>
        </p:nvCxnSpPr>
        <p:spPr>
          <a:xfrm>
            <a:off x="2100287" y="2708104"/>
            <a:ext cx="2677635" cy="95410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7" idx="3"/>
          </p:cNvCxnSpPr>
          <p:nvPr/>
        </p:nvCxnSpPr>
        <p:spPr>
          <a:xfrm>
            <a:off x="2047904" y="1588899"/>
            <a:ext cx="2482532" cy="5994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3"/>
          </p:cNvCxnSpPr>
          <p:nvPr/>
        </p:nvCxnSpPr>
        <p:spPr>
          <a:xfrm>
            <a:off x="2303568" y="4051071"/>
            <a:ext cx="526739" cy="43780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1"/>
          </p:cNvCxnSpPr>
          <p:nvPr/>
        </p:nvCxnSpPr>
        <p:spPr>
          <a:xfrm flipH="1">
            <a:off x="6295464" y="1645760"/>
            <a:ext cx="245412" cy="120307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135992" y="3358573"/>
            <a:ext cx="243956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Load</a:t>
            </a:r>
          </a:p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Application Mechanism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9588" y="2446494"/>
            <a:ext cx="17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Sensors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3593" y="3026182"/>
            <a:ext cx="17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Grips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0876" y="1384150"/>
            <a:ext cx="17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Interface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7205" y="1111845"/>
            <a:ext cx="179069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Heating Source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346" y="116172"/>
            <a:ext cx="677657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>
                <a:latin typeface="Calibri" panose="020F0502020204030204" pitchFamily="34" charset="0"/>
              </a:rPr>
              <a:t>Proposed Design</a:t>
            </a:r>
            <a:endParaRPr lang="en-US" sz="4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78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Engineering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76575"/>
              </p:ext>
            </p:extLst>
          </p:nvPr>
        </p:nvGraphicFramePr>
        <p:xfrm>
          <a:off x="628647" y="1507805"/>
          <a:ext cx="7886702" cy="44775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43351">
                  <a:extLst>
                    <a:ext uri="{9D8B030D-6E8A-4147-A177-3AD203B41FA5}">
                      <a16:colId xmlns:a16="http://schemas.microsoft.com/office/drawing/2014/main" val="3805127815"/>
                    </a:ext>
                  </a:extLst>
                </a:gridCol>
                <a:gridCol w="3943351">
                  <a:extLst>
                    <a:ext uri="{9D8B030D-6E8A-4147-A177-3AD203B41FA5}">
                      <a16:colId xmlns:a16="http://schemas.microsoft.com/office/drawing/2014/main" val="50009534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Topics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Subcomponents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397581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Materials Science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Load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2780938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Mechanics</a:t>
                      </a:r>
                      <a:r>
                        <a:rPr lang="en-US" sz="2400" baseline="0" dirty="0"/>
                        <a:t> of Solids</a:t>
                      </a:r>
                      <a:endParaRPr 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69786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Kinematics and Dynamics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Load</a:t>
                      </a:r>
                      <a:r>
                        <a:rPr lang="en-US" sz="2400" baseline="0" dirty="0"/>
                        <a:t> Application Mechanism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078961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Machine Elements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067709"/>
                  </a:ext>
                </a:extLst>
              </a:tr>
              <a:tr h="8040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Heat</a:t>
                      </a:r>
                      <a:r>
                        <a:rPr lang="en-US" sz="2400" baseline="0" dirty="0"/>
                        <a:t> Transfer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Heat Chamber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72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388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28" y="109286"/>
            <a:ext cx="7396045" cy="693602"/>
          </a:xfrm>
        </p:spPr>
        <p:txBody>
          <a:bodyPr/>
          <a:lstStyle/>
          <a:p>
            <a:r>
              <a:rPr lang="en-US" sz="2000"/>
              <a:t>Engineering E</a:t>
            </a:r>
            <a:r>
              <a:rPr lang="x-none" sz="2000"/>
              <a:t>quations &amp; Assumptions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4635334"/>
                  </p:ext>
                </p:extLst>
              </p:nvPr>
            </p:nvGraphicFramePr>
            <p:xfrm>
              <a:off x="443015" y="826959"/>
              <a:ext cx="8257971" cy="6031041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67865">
                      <a:extLst>
                        <a:ext uri="{9D8B030D-6E8A-4147-A177-3AD203B41FA5}">
                          <a16:colId xmlns:a16="http://schemas.microsoft.com/office/drawing/2014/main" val="2015145250"/>
                        </a:ext>
                      </a:extLst>
                    </a:gridCol>
                    <a:gridCol w="1282203">
                      <a:extLst>
                        <a:ext uri="{9D8B030D-6E8A-4147-A177-3AD203B41FA5}">
                          <a16:colId xmlns:a16="http://schemas.microsoft.com/office/drawing/2014/main" val="3140221831"/>
                        </a:ext>
                      </a:extLst>
                    </a:gridCol>
                    <a:gridCol w="1282203">
                      <a:extLst>
                        <a:ext uri="{9D8B030D-6E8A-4147-A177-3AD203B41FA5}">
                          <a16:colId xmlns:a16="http://schemas.microsoft.com/office/drawing/2014/main" val="1935552125"/>
                        </a:ext>
                      </a:extLst>
                    </a:gridCol>
                    <a:gridCol w="853376">
                      <a:extLst>
                        <a:ext uri="{9D8B030D-6E8A-4147-A177-3AD203B41FA5}">
                          <a16:colId xmlns:a16="http://schemas.microsoft.com/office/drawing/2014/main" val="1347549371"/>
                        </a:ext>
                      </a:extLst>
                    </a:gridCol>
                    <a:gridCol w="3172324">
                      <a:extLst>
                        <a:ext uri="{9D8B030D-6E8A-4147-A177-3AD203B41FA5}">
                          <a16:colId xmlns:a16="http://schemas.microsoft.com/office/drawing/2014/main" val="4109885049"/>
                        </a:ext>
                      </a:extLst>
                    </a:gridCol>
                  </a:tblGrid>
                  <a:tr h="26092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Subcomponent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Equation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Assumption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720008650"/>
                      </a:ext>
                    </a:extLst>
                  </a:tr>
                  <a:tr h="195707">
                    <a:tc row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Load Application Mechanism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𝑡𝑜𝑟𝑞𝑢𝑒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𝑟𝐹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Steady application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290140034"/>
                      </a:ext>
                    </a:extLst>
                  </a:tr>
                  <a:tr h="391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𝐺𝑅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No loss due to friction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Constant velocity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645861851"/>
                      </a:ext>
                    </a:extLst>
                  </a:tr>
                  <a:tr h="5774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𝑊</m:t>
                                </m:r>
                                <m:d>
                                  <m:d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1+</m:t>
                                        </m:r>
                                        <m:f>
                                          <m:fPr>
                                            <m:ctrlP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h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Times New Roman" panose="02020603050405020304" pitchFamily="18" charset="0"/>
                                                  </a:rPr>
                                                  <m:t>𝛿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Times New Roman" panose="02020603050405020304" pitchFamily="18" charset="0"/>
                                                  </a:rPr>
                                                  <m:t>𝑠𝑡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Maximum height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Minimum displacement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445304251"/>
                      </a:ext>
                    </a:extLst>
                  </a:tr>
                  <a:tr h="4572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𝑠𝑡𝑟𝑒𝑠𝑠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𝐹𝑜𝑟𝑐𝑒</m:t>
                                    </m:r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𝐴𝑟𝑒𝑎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3281772443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𝑌𝑖𝑒𝑙𝑑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𝐴𝑙𝑙𝑜𝑤𝑎𝑏𝑙𝑒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730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759824278"/>
                      </a:ext>
                    </a:extLst>
                  </a:tr>
                  <a:tr h="587121"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u="none" strike="noStrike" cap="none" baseline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  <a:rtl val="0"/>
                                  </a:rPr>
                                  <m:t>𝜎</m:t>
                                </m:r>
                                <m:r>
                                  <a:rPr lang="en-US" sz="1100" b="0" i="1" u="none" strike="noStrike" cap="none" baseline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  <a:rtl val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b="0" i="1" u="none" strike="noStrike" cap="none" baseline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  <a:rtl val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b="0" i="1" u="none" strike="noStrike" cap="none" baseline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  <a:sym typeface="Arial"/>
                                            <a:rtl val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b="0" i="1" u="none" strike="noStrike" cap="none" baseline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  <a:sym typeface="Arial"/>
                                            <a:rtl val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100" b="0" i="1" u="none" strike="noStrike" cap="none" baseline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  <a:sym typeface="Arial"/>
                                            <a:rtl val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100" b="0" i="1" u="none" strike="noStrike" cap="none" baseline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  <a:rtl val="0"/>
                                      </a:rPr>
                                      <m:t>𝑃</m:t>
                                    </m:r>
                                  </m:num>
                                  <m:den>
                                    <m:r>
                                      <a:rPr lang="en-US" sz="1100" b="0" i="1" u="none" strike="noStrike" cap="none" baseline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  <a:rtl val="0"/>
                                      </a:rPr>
                                      <m:t>𝑏𝑌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Radial</a:t>
                          </a:r>
                          <a:r>
                            <a:rPr lang="en-US" sz="1200" b="0" baseline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component, friction and stress concentration negligible</a:t>
                          </a:r>
                        </a:p>
                        <a:p>
                          <a:pPr marL="1714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baseline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Uniform loading</a:t>
                          </a:r>
                          <a:endParaRPr lang="en-US" sz="1200" b="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076013926"/>
                      </a:ext>
                    </a:extLst>
                  </a:tr>
                  <a:tr h="391414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Load Application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∆</m:t>
                                    </m:r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𝐿</m:t>
                                    </m:r>
                                  </m:den>
                                </m:f>
                                <m:r>
                                  <a:rPr lang="en-US" sz="1100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100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𝐿</m:t>
                                    </m:r>
                                  </m:sub>
                                </m:sSub>
                                <m:r>
                                  <a:rPr lang="en-US" sz="1100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∆</m:t>
                                </m:r>
                                <m:r>
                                  <a:rPr lang="en-US" sz="1100" i="1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den>
                                </m:f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</m:den>
                                </m:f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Ideal Material Properties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Theoretical Temperatures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2227623117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𝑌𝑖𝑒𝑙𝑑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𝐴𝑙𝑙𝑜𝑤𝑎𝑏𝑙𝑒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01600" marR="0" indent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811897560"/>
                      </a:ext>
                    </a:extLst>
                  </a:tr>
                  <a:tr h="58712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𝑠𝑡𝑟𝑒𝑠𝑠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𝐹𝑜𝑟𝑐𝑒</m:t>
                                    </m:r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𝐴𝑟𝑒𝑎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Axially loaded force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Uniform constant cross-sectional area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Homogeneous Material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977246971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Heat Chamber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∞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∞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𝑒𝑥𝑝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100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h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𝜌</m:t>
                                            </m:r>
                                            <m:r>
                                              <a:rPr lang="en-US" sz="11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𝑉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1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𝑝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Steady-State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Homogeneous Material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120791361"/>
                      </a:ext>
                    </a:extLst>
                  </a:tr>
                  <a:tr h="3406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𝐵𝑖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</a:rPr>
                            <a:t>Theoretical values for the properties of the material</a:t>
                          </a:r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766758800"/>
                      </a:ext>
                    </a:extLst>
                  </a:tr>
                  <a:tr h="36391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𝑅𝑒</m:t>
                                </m:r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𝜌</m:t>
                                    </m:r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𝑉</m:t>
                                    </m:r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𝜗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3315657"/>
                      </a:ext>
                    </a:extLst>
                  </a:tr>
                  <a:tr h="4151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𝑁𝑢</m:t>
                                    </m:r>
                                  </m:e>
                                </m:acc>
                                <m:r>
                                  <a:rPr lang="en-US" sz="1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39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4635334"/>
                  </p:ext>
                </p:extLst>
              </p:nvPr>
            </p:nvGraphicFramePr>
            <p:xfrm>
              <a:off x="443015" y="826959"/>
              <a:ext cx="8257971" cy="6031041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67865">
                      <a:extLst>
                        <a:ext uri="{9D8B030D-6E8A-4147-A177-3AD203B41FA5}">
                          <a16:colId xmlns:a16="http://schemas.microsoft.com/office/drawing/2014/main" val="2015145250"/>
                        </a:ext>
                      </a:extLst>
                    </a:gridCol>
                    <a:gridCol w="1282203">
                      <a:extLst>
                        <a:ext uri="{9D8B030D-6E8A-4147-A177-3AD203B41FA5}">
                          <a16:colId xmlns:a16="http://schemas.microsoft.com/office/drawing/2014/main" val="3140221831"/>
                        </a:ext>
                      </a:extLst>
                    </a:gridCol>
                    <a:gridCol w="1282203">
                      <a:extLst>
                        <a:ext uri="{9D8B030D-6E8A-4147-A177-3AD203B41FA5}">
                          <a16:colId xmlns:a16="http://schemas.microsoft.com/office/drawing/2014/main" val="1935552125"/>
                        </a:ext>
                      </a:extLst>
                    </a:gridCol>
                    <a:gridCol w="853376">
                      <a:extLst>
                        <a:ext uri="{9D8B030D-6E8A-4147-A177-3AD203B41FA5}">
                          <a16:colId xmlns:a16="http://schemas.microsoft.com/office/drawing/2014/main" val="1347549371"/>
                        </a:ext>
                      </a:extLst>
                    </a:gridCol>
                    <a:gridCol w="3172324">
                      <a:extLst>
                        <a:ext uri="{9D8B030D-6E8A-4147-A177-3AD203B41FA5}">
                          <a16:colId xmlns:a16="http://schemas.microsoft.com/office/drawing/2014/main" val="4109885049"/>
                        </a:ext>
                      </a:extLst>
                    </a:gridCol>
                  </a:tblGrid>
                  <a:tr h="26092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Subcomponent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Equation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Assumption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720008650"/>
                      </a:ext>
                    </a:extLst>
                  </a:tr>
                  <a:tr h="195707">
                    <a:tc row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Load Application Mechanism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65625" r="-93048" b="-28875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Steady application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290140034"/>
                      </a:ext>
                    </a:extLst>
                  </a:tr>
                  <a:tr h="3914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32813" r="-93048" b="-134375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No loss due to friction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Constant velocity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645861851"/>
                      </a:ext>
                    </a:extLst>
                  </a:tr>
                  <a:tr h="57746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56842" r="-93048" b="-80526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Maximum height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Minimum displacement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445304251"/>
                      </a:ext>
                    </a:extLst>
                  </a:tr>
                  <a:tr h="4572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325333" r="-93048" b="-92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3281772443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354444" r="-93048" b="-66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730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759824278"/>
                      </a:ext>
                    </a:extLst>
                  </a:tr>
                  <a:tr h="587121"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426042" r="-93048" b="-52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Radial</a:t>
                          </a:r>
                          <a:r>
                            <a:rPr lang="en-US" sz="1200" b="0" baseline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component, friction and stress concentration negligible</a:t>
                          </a:r>
                        </a:p>
                        <a:p>
                          <a:pPr marL="171450" marR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baseline="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Uniform loading</a:t>
                          </a:r>
                          <a:endParaRPr lang="en-US" sz="1200" b="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076013926"/>
                      </a:ext>
                    </a:extLst>
                  </a:tr>
                  <a:tr h="391414">
                    <a:tc row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Load Application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30476" t="-776923" r="-415714" b="-67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29384" t="-776923" r="-313744" b="-67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96429" t="-776923" r="-372857" b="-67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Ideal Material Properties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Theoretical Temperatures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2227623117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950000" r="-93048" b="-631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01600" marR="0" indent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811897560"/>
                      </a:ext>
                    </a:extLst>
                  </a:tr>
                  <a:tr h="587121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656250" r="-93048" b="-29479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Axially loaded force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Uniform constant cross-sectional area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Homogeneous Material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977246971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Heat Chamber</a:t>
                          </a:r>
                          <a:endParaRPr lang="en-US" sz="16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806667" r="-93048" b="-2144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Steady-State</a:t>
                          </a:r>
                        </a:p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  <a:latin typeface="+mn-lt"/>
                            </a:rPr>
                            <a:t>Homogeneous Material</a:t>
                          </a:r>
                          <a:endParaRPr lang="en-US" sz="1200" b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1120791361"/>
                      </a:ext>
                    </a:extLst>
                  </a:tr>
                  <a:tr h="340614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457143" r="-93048" b="-24464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171450" marR="0" lvl="0" indent="-17145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dirty="0">
                              <a:effectLst/>
                            </a:rPr>
                            <a:t>Theoretical values for the properties of the material</a:t>
                          </a:r>
                          <a:endParaRPr lang="en-US" sz="12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6573" marR="56573" marT="0" marB="0" anchor="ctr"/>
                    </a:tc>
                    <a:extLst>
                      <a:ext uri="{0D108BD9-81ED-4DB2-BD59-A6C34878D82A}">
                        <a16:rowId xmlns:a16="http://schemas.microsoft.com/office/drawing/2014/main" val="766758800"/>
                      </a:ext>
                    </a:extLst>
                  </a:tr>
                  <a:tr h="36391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453333" r="-93048" b="-128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3315657"/>
                      </a:ext>
                    </a:extLst>
                  </a:tr>
                  <a:tr h="4151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8841" t="-1370588" r="-93048" b="-1323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339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07511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Nomenclature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2525"/>
            <a:ext cx="7886700" cy="5203826"/>
          </a:xfrm>
        </p:spPr>
        <p:txBody>
          <a:bodyPr numCol="2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Nomenclature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area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Biot number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i="1" baseline="-250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specific heat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force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F.S.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factor of safety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height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thermal conductivity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length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number of gear teeth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pitch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radius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Reynold’s number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temperature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time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velocity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weight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Greek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∀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volume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coefficient of thermal expansion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n-US" sz="18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displacement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kinematic viscosity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dynamic viscosity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800"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density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stress</a:t>
            </a:r>
            <a:endParaRPr lang="en-US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n-US" sz="18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torque</a:t>
            </a:r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838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314114"/>
                <a:ext cx="4318687" cy="5734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453.6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=8,000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=17.64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=8,500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=18.74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=9,000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=19.84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=9,500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=20.94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=10,000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=22.05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𝑡𝑜𝑡𝑎𝑙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=45,000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𝑔𝑟𝑎𝑚𝑠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=99.21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𝑐𝑟𝑎𝑛𝑘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𝑎𝑟𝑚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𝑟𝐹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𝑡𝑜𝑡𝑎𝑙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×99.21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=24.8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𝑝𝑖𝑡𝑐h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4.8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2.4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2.4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4.13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𝑔𝑒𝑎𝑟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𝑐𝑟𝑎𝑛𝑘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𝑎𝑟𝑚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=0.4167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𝑓𝑜𝑟𝑐𝑒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𝑛𝑒𝑒𝑑𝑒𝑑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𝑐𝑟𝑎𝑛𝑘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4.13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𝑙𝑏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4167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9.92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4114"/>
                <a:ext cx="4318687" cy="57346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19130" y="988914"/>
                <a:ext cx="4677639" cy="5059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𝑎𝑣𝑒𝑟𝑎𝑔𝑒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h𝑢𝑚𝑎𝑛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𝑝𝑢𝑠h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𝑝𝑢𝑙𝑙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𝑓𝑜𝑟𝑐𝑒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=25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𝑔𝑒𝑛𝑒𝑟𝑎𝑡𝑒𝑑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.4167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×25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=10.42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𝑔𝑒𝑛𝑒𝑟𝑎𝑡𝑒𝑑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𝑔𝑒𝑛𝑒𝑟𝑎𝑡𝑒𝑑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𝑐𝑟𝑎𝑛𝑘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𝑎𝑟𝑚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𝑟𝑎𝑑𝑖𝑢𝑠</m:t>
                          </m:r>
                        </m:den>
                      </m:f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𝑔𝑒𝑛𝑒𝑟𝑎𝑡𝑒𝑑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10.42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0.2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𝑓𝑡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𝑓𝑎𝑐𝑡𝑜𝑟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𝑠𝑎𝑓𝑒𝑡𝑦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𝑔𝑒𝑛𝑒𝑟𝑎𝑡𝑒𝑑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𝑛𝑒𝑒𝑑𝑒𝑑</m:t>
                              </m:r>
                            </m:sub>
                          </m:sSub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50 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𝑙𝑏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99.21 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𝑙𝑏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.5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=99.21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2(6 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0.1 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</m:t>
                                  </m:r>
                                </m:den>
                              </m:f>
                            </m:e>
                          </m:rad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=1190.5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𝑙𝑏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𝑆𝑡𝑟𝑒𝑠𝑠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1190.5 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𝑙𝑏</m:t>
                          </m:r>
                        </m:num>
                        <m:den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3.58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=665.08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𝑝𝑠𝑖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𝑐𝑜𝑚𝑝𝑟𝑒𝑠𝑠𝑖𝑣𝑒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𝑠𝑡𝑟𝑒𝑛𝑔𝑡h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𝑝𝑟𝑖𝑛𝑡𝑒𝑑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𝑃𝐿𝐴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=2600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𝑝𝑠𝑖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𝑠𝑎𝑓𝑒𝑡𝑦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𝑆𝑡𝑟𝑒𝑛𝑔𝑡h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𝐼𝑚𝑝𝑎𝑐𝑡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𝑆𝑡𝑟𝑒𝑠𝑠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2600 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𝑝𝑠𝑖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665.08 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𝑝𝑠𝑖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=3.9</m:t>
                      </m:r>
                    </m:oMath>
                  </m:oMathPara>
                </a14:m>
                <a:endParaRPr lang="en-US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130" y="988914"/>
                <a:ext cx="4677639" cy="5059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083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r="17152"/>
          <a:stretch/>
        </p:blipFill>
        <p:spPr>
          <a:xfrm rot="5400000">
            <a:off x="2656511" y="1613932"/>
            <a:ext cx="3848904" cy="473039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2" name="Straight Arrow Connector 11"/>
          <p:cNvCxnSpPr/>
          <p:nvPr/>
        </p:nvCxnSpPr>
        <p:spPr>
          <a:xfrm flipH="1">
            <a:off x="5103160" y="1813060"/>
            <a:ext cx="1257299" cy="5887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922780" y="4371975"/>
            <a:ext cx="2653553" cy="127971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42647" y="4841064"/>
            <a:ext cx="2218766" cy="200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68288" y="3121641"/>
            <a:ext cx="1365412" cy="123297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1"/>
          </p:cNvCxnSpPr>
          <p:nvPr/>
        </p:nvCxnSpPr>
        <p:spPr>
          <a:xfrm flipH="1" flipV="1">
            <a:off x="6768733" y="3121641"/>
            <a:ext cx="624905" cy="39691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6921" y="1180707"/>
            <a:ext cx="321948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Load Application Mechanism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22411" y="2784863"/>
            <a:ext cx="17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Sensors</a:t>
            </a:r>
            <a:endParaRPr lang="en-US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050" y="5375551"/>
            <a:ext cx="179069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Grips</a:t>
            </a:r>
            <a:endParaRPr lang="x-none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93638" y="3256949"/>
            <a:ext cx="179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Interface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32924" y="4608407"/>
            <a:ext cx="179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Heating Source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347" y="251133"/>
            <a:ext cx="677657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Project Continuation</a:t>
            </a:r>
          </a:p>
          <a:p>
            <a:r>
              <a:rPr lang="en-US" sz="3600" dirty="0">
                <a:latin typeface="Calibri" panose="020F0502020204030204" pitchFamily="34" charset="0"/>
              </a:rPr>
              <a:t>(Functional Decomposition)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92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37" y="125021"/>
            <a:ext cx="6754757" cy="730872"/>
          </a:xfrm>
        </p:spPr>
        <p:txBody>
          <a:bodyPr/>
          <a:lstStyle/>
          <a:p>
            <a:r>
              <a:rPr lang="en-US" sz="4000"/>
              <a:t>Load Application Mechanism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498264" y="638891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39737" y="1066228"/>
            <a:ext cx="2117894" cy="3241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50" y="920101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N=10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650" y="1538497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N=30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0" y="2607488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N=60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1998368" y="920101"/>
            <a:ext cx="390189" cy="3387146"/>
          </a:xfrm>
          <a:prstGeom prst="rightBrace">
            <a:avLst>
              <a:gd name="adj1" fmla="val 47934"/>
              <a:gd name="adj2" fmla="val 65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48771" y="977697"/>
            <a:ext cx="112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DP = 10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134335"/>
              </p:ext>
            </p:extLst>
          </p:nvPr>
        </p:nvGraphicFramePr>
        <p:xfrm>
          <a:off x="642587" y="4527332"/>
          <a:ext cx="7858827" cy="182626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745513">
                  <a:extLst>
                    <a:ext uri="{9D8B030D-6E8A-4147-A177-3AD203B41FA5}">
                      <a16:colId xmlns:a16="http://schemas.microsoft.com/office/drawing/2014/main" val="1820543336"/>
                    </a:ext>
                  </a:extLst>
                </a:gridCol>
                <a:gridCol w="2113314">
                  <a:extLst>
                    <a:ext uri="{9D8B030D-6E8A-4147-A177-3AD203B41FA5}">
                      <a16:colId xmlns:a16="http://schemas.microsoft.com/office/drawing/2014/main" val="967386493"/>
                    </a:ext>
                  </a:extLst>
                </a:gridCol>
              </a:tblGrid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Total Weight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99.21 lb.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0553895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Force Needed to Lift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9.92 lb.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7482601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Average Human Push/Pull Force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25 lb.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06779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Lifting Force Generated by Mechanism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250 lb.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787237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Factor of Safety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2.5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3669829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Impact Stress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665.08 psi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5590647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Compressive Strength of PLA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&lt;2600 psi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0089145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Factor of Safety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3.9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6341591"/>
                  </a:ext>
                </a:extLst>
              </a:tr>
            </a:tbl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7101137" y="1355658"/>
            <a:ext cx="1683362" cy="25432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2896334" y="1317558"/>
            <a:ext cx="2088350" cy="29896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5035426" y="1119726"/>
            <a:ext cx="1748997" cy="318752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688" y="1131664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PD = 1 in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5658" y="1961623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PD = 3 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0825" y="3587601"/>
            <a:ext cx="112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PD = 6 in</a:t>
            </a:r>
          </a:p>
        </p:txBody>
      </p:sp>
    </p:spTree>
    <p:extLst>
      <p:ext uri="{BB962C8B-B14F-4D97-AF65-F5344CB8AC3E}">
        <p14:creationId xmlns:p14="http://schemas.microsoft.com/office/powerpoint/2010/main" val="903921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37" y="125021"/>
            <a:ext cx="6754757" cy="730872"/>
          </a:xfrm>
        </p:spPr>
        <p:txBody>
          <a:bodyPr/>
          <a:lstStyle/>
          <a:p>
            <a:r>
              <a:rPr lang="en-US" sz="4000"/>
              <a:t>Load Application Mechanism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6498264" y="6388911"/>
            <a:ext cx="20574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38" y="855893"/>
            <a:ext cx="3948300" cy="5185484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262169"/>
              </p:ext>
            </p:extLst>
          </p:nvPr>
        </p:nvGraphicFramePr>
        <p:xfrm>
          <a:off x="2686050" y="2815734"/>
          <a:ext cx="5252125" cy="117398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375872">
                  <a:extLst>
                    <a:ext uri="{9D8B030D-6E8A-4147-A177-3AD203B41FA5}">
                      <a16:colId xmlns:a16="http://schemas.microsoft.com/office/drawing/2014/main" val="3095102101"/>
                    </a:ext>
                  </a:extLst>
                </a:gridCol>
                <a:gridCol w="1876253">
                  <a:extLst>
                    <a:ext uri="{9D8B030D-6E8A-4147-A177-3AD203B41FA5}">
                      <a16:colId xmlns:a16="http://schemas.microsoft.com/office/drawing/2014/main" val="3298881532"/>
                    </a:ext>
                  </a:extLst>
                </a:gridCol>
              </a:tblGrid>
              <a:tr h="29349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  <a:rtl val="0"/>
                        </a:rPr>
                        <a:t>Angular Velocity Input</a:t>
                      </a:r>
                      <a:endParaRPr lang="en-US" sz="1800" b="0" i="0" u="none" strike="noStrike" cap="none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  <a:rtl val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0.597 rev/sec</a:t>
                      </a:r>
                      <a:endParaRPr lang="en-US" sz="18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0134169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  <a:rtl val="0"/>
                        </a:rPr>
                        <a:t>Angular Velocity Output</a:t>
                      </a:r>
                      <a:endParaRPr lang="en-US" sz="1800" b="0" i="0" u="none" strike="noStrike" cap="none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  <a:rtl val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0.0995 rev/sec</a:t>
                      </a:r>
                      <a:endParaRPr lang="en-US" sz="18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235710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  <a:rtl val="0"/>
                        </a:rPr>
                        <a:t>Lifting/Lowering Velocity (max)</a:t>
                      </a:r>
                      <a:endParaRPr lang="en-US" sz="1800" b="0" i="0" u="none" strike="noStrike" cap="none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  <a:rtl val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1.954 in/sec</a:t>
                      </a:r>
                      <a:endParaRPr lang="en-US" sz="18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7153144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 baseline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  <a:rtl val="0"/>
                        </a:rPr>
                        <a:t>Loading Time</a:t>
                      </a:r>
                      <a:endParaRPr lang="en-US" sz="1800" b="0" i="0" u="none" strike="noStrike" cap="none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  <a:rtl val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 sec</a:t>
                      </a:r>
                      <a:endParaRPr lang="en-US" sz="1800" b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797672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12215" y="604137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*Working Model 2D Analysis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93269"/>
              </p:ext>
            </p:extLst>
          </p:nvPr>
        </p:nvGraphicFramePr>
        <p:xfrm>
          <a:off x="2686050" y="1001237"/>
          <a:ext cx="5252125" cy="15773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97655">
                  <a:extLst>
                    <a:ext uri="{9D8B030D-6E8A-4147-A177-3AD203B41FA5}">
                      <a16:colId xmlns:a16="http://schemas.microsoft.com/office/drawing/2014/main" val="957583820"/>
                    </a:ext>
                  </a:extLst>
                </a:gridCol>
                <a:gridCol w="1576615">
                  <a:extLst>
                    <a:ext uri="{9D8B030D-6E8A-4147-A177-3AD203B41FA5}">
                      <a16:colId xmlns:a16="http://schemas.microsoft.com/office/drawing/2014/main" val="3078784353"/>
                    </a:ext>
                  </a:extLst>
                </a:gridCol>
                <a:gridCol w="1877855">
                  <a:extLst>
                    <a:ext uri="{9D8B030D-6E8A-4147-A177-3AD203B41FA5}">
                      <a16:colId xmlns:a16="http://schemas.microsoft.com/office/drawing/2014/main" val="441464840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Moment Applied (lb-in)</a:t>
                      </a:r>
                      <a:endParaRPr lang="en-US" sz="1800" b="0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Lewis Bending Stress (ksi)</a:t>
                      </a:r>
                      <a:endParaRPr lang="en-US" sz="1800" b="0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Bending Strength of PLA (ksi)</a:t>
                      </a:r>
                      <a:endParaRPr lang="en-US" sz="1800" b="0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293244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62.52</a:t>
                      </a:r>
                      <a:endParaRPr lang="en-US" sz="1800" b="1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7.41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&lt;8.97</a:t>
                      </a:r>
                      <a:endParaRPr lang="en-US" sz="1800" b="1" noProof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403655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125.04</a:t>
                      </a:r>
                      <a:endParaRPr lang="en-US" sz="1800" b="1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3.52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 8.97 </a:t>
                      </a:r>
                      <a:endParaRPr lang="en-US" sz="1800" b="1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507599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375.12</a:t>
                      </a:r>
                      <a:endParaRPr lang="en-US" sz="1800" b="1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2.62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noProof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 8.97</a:t>
                      </a:r>
                      <a:endParaRPr lang="en-US" sz="1800" b="1" noProof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204774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0754417"/>
                  </p:ext>
                </p:extLst>
              </p:nvPr>
            </p:nvGraphicFramePr>
            <p:xfrm>
              <a:off x="4323538" y="4082688"/>
              <a:ext cx="4742489" cy="892366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956220">
                      <a:extLst>
                        <a:ext uri="{9D8B030D-6E8A-4147-A177-3AD203B41FA5}">
                          <a16:colId xmlns:a16="http://schemas.microsoft.com/office/drawing/2014/main" val="3095102101"/>
                        </a:ext>
                      </a:extLst>
                    </a:gridCol>
                    <a:gridCol w="1786269">
                      <a:extLst>
                        <a:ext uri="{9D8B030D-6E8A-4147-A177-3AD203B41FA5}">
                          <a16:colId xmlns:a16="http://schemas.microsoft.com/office/drawing/2014/main" val="3298881532"/>
                        </a:ext>
                      </a:extLst>
                    </a:gridCol>
                  </a:tblGrid>
                  <a:tr h="298768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  <a:rtl val="0"/>
                            </a:rPr>
                            <a:t>Linear Bearing Life</a:t>
                          </a:r>
                          <a:endParaRPr lang="en-US" sz="1800" b="0" i="0" u="none" strike="noStrike" cap="none" baseline="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  <a:rtl val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&gt;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𝟕</m:t>
                                  </m:r>
                                </m:sup>
                              </m:sSup>
                            </m:oMath>
                          </a14:m>
                          <a:endParaRPr lang="en-US" sz="18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6013416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  <a:rtl val="0"/>
                            </a:rPr>
                            <a:t>Lift Mechanism Bearing Life</a:t>
                          </a:r>
                          <a:endParaRPr lang="en-US" sz="1800" b="0" i="0" u="none" strike="noStrike" cap="none" baseline="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  <a:rtl val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&gt;20200</a:t>
                          </a:r>
                          <a:r>
                            <a:rPr lang="en-US" sz="1800" b="1" baseline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en-US" sz="1800" b="1" baseline="0" dirty="0" err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hrs</a:t>
                          </a:r>
                          <a:endParaRPr lang="en-US" sz="18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02235710"/>
                      </a:ext>
                    </a:extLst>
                  </a:tr>
                  <a:tr h="300101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  <a:rtl val="0"/>
                            </a:rPr>
                            <a:t>Gear Life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&gt;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𝟔</m:t>
                                  </m:r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𝒄𝒚𝒄𝒍𝒆𝒔</m:t>
                              </m:r>
                            </m:oMath>
                          </a14:m>
                          <a:endParaRPr lang="en-US" sz="18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981013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717307"/>
                  </p:ext>
                </p:extLst>
              </p:nvPr>
            </p:nvGraphicFramePr>
            <p:xfrm>
              <a:off x="4323538" y="4082688"/>
              <a:ext cx="4742489" cy="892366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2956220">
                      <a:extLst>
                        <a:ext uri="{9D8B030D-6E8A-4147-A177-3AD203B41FA5}">
                          <a16:colId xmlns:a16="http://schemas.microsoft.com/office/drawing/2014/main" val="3095102101"/>
                        </a:ext>
                      </a:extLst>
                    </a:gridCol>
                    <a:gridCol w="1786269">
                      <a:extLst>
                        <a:ext uri="{9D8B030D-6E8A-4147-A177-3AD203B41FA5}">
                          <a16:colId xmlns:a16="http://schemas.microsoft.com/office/drawing/2014/main" val="3298881532"/>
                        </a:ext>
                      </a:extLst>
                    </a:gridCol>
                  </a:tblGrid>
                  <a:tr h="298768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  <a:rtl val="0"/>
                            </a:rPr>
                            <a:t>Linear Bearing Life</a:t>
                          </a:r>
                          <a:endParaRPr lang="en-US" sz="1800" b="0" i="0" u="none" strike="noStrike" cap="none" baseline="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  <a:rtl val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6212" t="-26000" r="-683" b="-23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013416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  <a:rtl val="0"/>
                            </a:rPr>
                            <a:t>Lift Mechanism Bearing Life</a:t>
                          </a:r>
                          <a:endParaRPr lang="en-US" sz="1800" b="0" i="0" u="none" strike="noStrike" cap="none" baseline="0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  <a:rtl val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&gt;20200</a:t>
                          </a:r>
                          <a:r>
                            <a:rPr lang="en-US" sz="1800" b="1" baseline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en-US" sz="1800" b="1" baseline="0" dirty="0" err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hrs</a:t>
                          </a:r>
                          <a:endParaRPr lang="en-US" sz="1800" b="1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02235710"/>
                      </a:ext>
                    </a:extLst>
                  </a:tr>
                  <a:tr h="300101">
                    <a:tc>
                      <a:txBody>
                        <a:bodyPr/>
                        <a:lstStyle/>
                        <a:p>
                          <a:pPr marL="0" marR="0" algn="l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sz="18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  <a:rtl val="0"/>
                            </a:rPr>
                            <a:t>Gear Life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6212" t="-222000" r="-683" b="-3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454708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50" name="Picture 2" descr="Image result for linear bear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83" y="5064925"/>
            <a:ext cx="1860231" cy="13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ollerblade bear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94" y="5024180"/>
            <a:ext cx="1432532" cy="14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8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28949" y="-15276"/>
                <a:ext cx="3219448" cy="1734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𝑖𝑛𝑝𝑢𝑡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=0.597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𝑟𝑒𝑣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𝑜𝑢𝑡𝑝𝑢𝑡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=0.0995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𝑟𝑒𝑣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=1.954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𝑖𝑛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𝑙𝑜𝑎𝑑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949" y="-15276"/>
                <a:ext cx="3219448" cy="17340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4" y="211414"/>
            <a:ext cx="2570418" cy="3014747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26305447"/>
              </p:ext>
            </p:extLst>
          </p:nvPr>
        </p:nvGraphicFramePr>
        <p:xfrm>
          <a:off x="3028950" y="1562798"/>
          <a:ext cx="5879523" cy="256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731139226"/>
              </p:ext>
            </p:extLst>
          </p:nvPr>
        </p:nvGraphicFramePr>
        <p:xfrm>
          <a:off x="3028949" y="4131974"/>
          <a:ext cx="5879523" cy="234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5065" r="98450"/>
                    </a14:imgEffect>
                  </a14:imgLayer>
                </a14:imgProps>
              </a:ext>
            </a:extLst>
          </a:blip>
          <a:srcRect l="24039"/>
          <a:stretch/>
        </p:blipFill>
        <p:spPr>
          <a:xfrm>
            <a:off x="543601" y="3335050"/>
            <a:ext cx="1947902" cy="30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08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Gear Tooth Lewis Equation Bending Moment (MATLAB)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%%Forces on Teeth  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M = [10.42 31.26 62.52];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r = [.5 1.5 3];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Ft = [M(1)*12/r(1) , M(2)*12/r(2), M(3)*12/r(3)];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P = [10 10 10];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b = [1 1 1];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Y = [.176 .318 .355];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for n=1:3 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sigma = Ft(n)*P(n)/(b(n)*Y(n))</a:t>
            </a:r>
          </a:p>
          <a:p>
            <a:pPr marL="177800" indent="0">
              <a:buNone/>
            </a:pPr>
            <a:r>
              <a:rPr lang="EN-US">
                <a:solidFill>
                  <a:schemeClr val="tx1"/>
                </a:solidFill>
              </a:rPr>
              <a:t>end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99EFDF-7029-48A6-9F8B-9F813B340FFC}" type="datetime1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135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4186" y="17950"/>
            <a:ext cx="32063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Grip Analysis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929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3415162"/>
            <a:ext cx="3175030" cy="2218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75094"/>
            <a:ext cx="3174766" cy="2443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3489925"/>
            <a:ext cx="4506448" cy="21115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2800" y="2972340"/>
            <a:ext cx="3241390" cy="52387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i="1"/>
              <a:t>Maximum Displacement Magnitude = 2.17E-6 in</a:t>
            </a:r>
            <a:endParaRPr lang="en-US" i="1"/>
          </a:p>
        </p:txBody>
      </p:sp>
      <p:sp>
        <p:nvSpPr>
          <p:cNvPr id="12" name="TextBox 11"/>
          <p:cNvSpPr txBox="1"/>
          <p:nvPr/>
        </p:nvSpPr>
        <p:spPr>
          <a:xfrm>
            <a:off x="1023129" y="5629275"/>
            <a:ext cx="3241390" cy="52387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i="1"/>
              <a:t>Maximum Displacement Magnitude = 0.0096 in</a:t>
            </a:r>
            <a:endParaRPr lang="en-US" i="1"/>
          </a:p>
        </p:txBody>
      </p:sp>
      <p:sp>
        <p:nvSpPr>
          <p:cNvPr id="13" name="TextBox 12"/>
          <p:cNvSpPr txBox="1"/>
          <p:nvPr/>
        </p:nvSpPr>
        <p:spPr>
          <a:xfrm>
            <a:off x="5410019" y="5629275"/>
            <a:ext cx="3241390" cy="52387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 i="1"/>
              <a:t>Maximum Displacement Magnitude = 7.88E-4 in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168521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3200"/>
              <a:t>Solutions &amp;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67" y="1038699"/>
            <a:ext cx="8468264" cy="3450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453" y="4822643"/>
            <a:ext cx="637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Aluminum Alloy 2014</a:t>
            </a:r>
          </a:p>
          <a:p>
            <a:r>
              <a:rPr lang="en-US" sz="2400"/>
              <a:t>Minimum Rod Diameter = 0.04119 in</a:t>
            </a:r>
          </a:p>
          <a:p>
            <a:r>
              <a:rPr lang="en-US" sz="2400"/>
              <a:t>Chosen Rod Diameter = ¼”</a:t>
            </a:r>
          </a:p>
        </p:txBody>
      </p:sp>
    </p:spTree>
    <p:extLst>
      <p:ext uri="{BB962C8B-B14F-4D97-AF65-F5344CB8AC3E}">
        <p14:creationId xmlns:p14="http://schemas.microsoft.com/office/powerpoint/2010/main" val="1773391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3200"/>
              <a:t>Solutions &amp;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66" y="1151314"/>
            <a:ext cx="8468264" cy="3450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452" y="5063617"/>
            <a:ext cx="637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Aluminum Alloy 2014</a:t>
            </a:r>
          </a:p>
          <a:p>
            <a:r>
              <a:rPr lang="en-US" sz="2400"/>
              <a:t>Factor of Safety = 147.4</a:t>
            </a:r>
          </a:p>
        </p:txBody>
      </p:sp>
    </p:spTree>
    <p:extLst>
      <p:ext uri="{BB962C8B-B14F-4D97-AF65-F5344CB8AC3E}">
        <p14:creationId xmlns:p14="http://schemas.microsoft.com/office/powerpoint/2010/main" val="889169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3200"/>
              <a:t>Solutions &amp;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867" y="5135591"/>
            <a:ext cx="846826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Aluminum Alloy 2014</a:t>
            </a:r>
          </a:p>
          <a:p>
            <a:r>
              <a:rPr lang="EN-US" sz="2400"/>
              <a:t>Calculated Diameter Expansion at 220° 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61940"/>
            <a:ext cx="7580600" cy="41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0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85222"/>
            <a:ext cx="6613452" cy="766836"/>
          </a:xfrm>
        </p:spPr>
        <p:txBody>
          <a:bodyPr/>
          <a:lstStyle/>
          <a:p>
            <a:r>
              <a:rPr lang="x-none" sz="4000"/>
              <a:t>Design for:</a:t>
            </a:r>
            <a:endParaRPr lang="x-none" sz="480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819275"/>
            <a:ext cx="4855387" cy="396716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Manufacturability</a:t>
            </a:r>
            <a:r>
              <a:rPr lang="x-none" sz="2000"/>
              <a:t> – Parts with Symmetry, Minimize Cutting Tools/Setups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Safety -</a:t>
            </a:r>
            <a:r>
              <a:rPr lang="x-none" sz="2000"/>
              <a:t> Automatic shut-off 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Environment</a:t>
            </a:r>
            <a:r>
              <a:rPr lang="x-none" sz="2000"/>
              <a:t> – Hazardous materials, renewable materials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Reliability</a:t>
            </a:r>
            <a:r>
              <a:rPr lang="x-none" sz="2000"/>
              <a:t> – Cyclic life for the grip and rod materials are considered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Maintainability</a:t>
            </a:r>
            <a:r>
              <a:rPr lang="x-none" sz="2000"/>
              <a:t> – Components are designed to be easy and quick to replace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4195" r="4609"/>
          <a:stretch>
            <a:fillRect/>
          </a:stretch>
        </p:blipFill>
        <p:spPr>
          <a:xfrm>
            <a:off x="5882731" y="1892968"/>
            <a:ext cx="3261269" cy="3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85222"/>
            <a:ext cx="6613452" cy="766836"/>
          </a:xfrm>
        </p:spPr>
        <p:txBody>
          <a:bodyPr/>
          <a:lstStyle/>
          <a:p>
            <a:r>
              <a:rPr lang="x-none" sz="4000"/>
              <a:t>Design for:</a:t>
            </a:r>
            <a:endParaRPr lang="x-none" sz="480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339814"/>
            <a:ext cx="5800724" cy="5016537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Manufacturability</a:t>
            </a:r>
            <a:r>
              <a:rPr lang="x-none" sz="2000"/>
              <a:t> – Parts with Symmetry, Minimize Cutting Tools, Minimize Setups.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Safety</a:t>
            </a:r>
            <a:r>
              <a:rPr lang="x-none" sz="2000"/>
              <a:t> – Special thermocouple sensors for automatic shut-off, special switch for excess displacement on the rods.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Environment</a:t>
            </a:r>
            <a:r>
              <a:rPr lang="x-none" sz="2000"/>
              <a:t> – Avoid Hazardous materials, renewable materials, minimum waste production, clear instructions on cleaning/use/repair, mark wear locations on parts.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Reliability</a:t>
            </a:r>
            <a:r>
              <a:rPr lang="x-none" sz="2000"/>
              <a:t> – Cyclic life for the grip and rod materials are considered. </a:t>
            </a:r>
            <a:endParaRPr lang="en-US" sz="200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000" b="1"/>
              <a:t>Maintainability</a:t>
            </a:r>
            <a:r>
              <a:rPr lang="x-none" sz="2000"/>
              <a:t> – Components are designed to be easy and quick to replace.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195" r="4609"/>
          <a:stretch>
            <a:fillRect/>
          </a:stretch>
        </p:blipFill>
        <p:spPr>
          <a:xfrm>
            <a:off x="5882731" y="1892968"/>
            <a:ext cx="3261269" cy="3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CAAEB2F-BF2F-4FE3-A2E7-4831E30FEE98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33287892"/>
              </p:ext>
            </p:extLst>
          </p:nvPr>
        </p:nvGraphicFramePr>
        <p:xfrm>
          <a:off x="389892" y="431694"/>
          <a:ext cx="7584141" cy="5616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3022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209840"/>
            <a:ext cx="7886700" cy="960436"/>
          </a:xfrm>
        </p:spPr>
        <p:txBody>
          <a:bodyPr/>
          <a:lstStyle/>
          <a:p>
            <a:r>
              <a:rPr lang="en-US" sz="4400"/>
              <a:t>Bill of Materials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254942"/>
              </p:ext>
            </p:extLst>
          </p:nvPr>
        </p:nvGraphicFramePr>
        <p:xfrm>
          <a:off x="266700" y="981075"/>
          <a:ext cx="3570342" cy="5218775"/>
        </p:xfrm>
        <a:graphic>
          <a:graphicData uri="http://schemas.openxmlformats.org/drawingml/2006/table">
            <a:tbl>
              <a:tblPr firstRow="1" firstCol="1" bandRow="1"/>
              <a:tblGrid>
                <a:gridCol w="66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Quantity</a:t>
                      </a:r>
                      <a:endParaRPr lang="en-US" sz="1100" b="1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Name</a:t>
                      </a:r>
                      <a:endParaRPr lang="en-US" sz="1100" b="1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Price Per Unit </a:t>
                      </a:r>
                      <a:endParaRPr lang="en-US" sz="1100" b="1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Price Total</a:t>
                      </a:r>
                      <a:endParaRPr lang="en-US" sz="1100" b="1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Arduino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23.99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95.96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Cables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7.89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7.89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Thermocouple Modules</a:t>
                      </a:r>
                      <a:endParaRPr lang="en-US" sz="11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Filament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14.49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14.49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Filament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17.17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17.17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Python Guide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25.45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25.45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Circuit Board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5.17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5.17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Filament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16.99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16.99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Breadboards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8.99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8.99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Bearing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7.32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21.96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Bearing 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17.32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51.96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Nuts &amp; Bolts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Connector Kit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5.96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29.8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Plexiglas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199.64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399.83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1" name="AutoShape 2" descr="blob:https://web.whatsapp.com/4baf65e6-4bc6-483a-b425-6286862bd0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US"/>
          </a:p>
        </p:txBody>
      </p:sp>
      <p:pic>
        <p:nvPicPr>
          <p:cNvPr id="3" name="Picture 2" descr="20161209_051236168_iOS.jpg"/>
          <p:cNvPicPr>
            <a:picLocks noChangeAspect="1"/>
          </p:cNvPicPr>
          <p:nvPr/>
        </p:nvPicPr>
        <p:blipFill>
          <a:blip r:embed="rId3"/>
          <a:srcRect l="15648" t="10032" r="18325" b="7524"/>
          <a:stretch>
            <a:fillRect/>
          </a:stretch>
        </p:blipFill>
        <p:spPr>
          <a:xfrm rot="5400000">
            <a:off x="4107126" y="1454335"/>
            <a:ext cx="4416354" cy="41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71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496340"/>
            <a:ext cx="7268474" cy="980506"/>
          </a:xfrm>
        </p:spPr>
        <p:txBody>
          <a:bodyPr/>
          <a:lstStyle/>
          <a:p>
            <a:r>
              <a:rPr lang="x-none" sz="4400" dirty="0"/>
              <a:t>Engineering Economics/Production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75" y="1809750"/>
            <a:ext cx="3317875" cy="5601533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X-NONE" sz="1800"/>
              <a:t>Company Section Point of View</a:t>
            </a:r>
          </a:p>
          <a:p>
            <a:r>
              <a:rPr lang="X-NONE" sz="1800"/>
              <a:t>Parameters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/>
              <a:t>Employees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/>
              <a:t>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/>
              <a:t>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/>
              <a:t>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>
                <a:solidFill>
                  <a:schemeClr val="tx1"/>
                </a:solidFill>
              </a:rPr>
              <a:t>Material Cost (from bill of materials)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>
                <a:solidFill>
                  <a:schemeClr val="tx1"/>
                </a:solidFill>
              </a:rPr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>
                <a:solidFill>
                  <a:schemeClr val="tx1"/>
                </a:solidFill>
              </a:rPr>
              <a:t>Depreciation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800">
                <a:solidFill>
                  <a:schemeClr val="tx1"/>
                </a:solidFill>
              </a:rPr>
              <a:t>Overhead 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 sz="1800">
              <a:solidFill>
                <a:schemeClr val="tx1"/>
              </a:solidFill>
            </a:endParaRPr>
          </a:p>
          <a:p>
            <a:r>
              <a:rPr lang="X-NONE" sz="1800">
                <a:solidFill>
                  <a:schemeClr val="tx1"/>
                </a:solidFill>
              </a:rPr>
              <a:t>Conclusion: Would need to produce different products in order to be profitable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>
              <a:solidFill>
                <a:schemeClr val="tx1"/>
              </a:solidFill>
            </a:endParaRPr>
          </a:p>
          <a:p>
            <a:endParaRPr lang="x-none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2082593541"/>
              </p:ext>
            </p:extLst>
          </p:nvPr>
        </p:nvGraphicFramePr>
        <p:xfrm>
          <a:off x="4429125" y="4876800"/>
          <a:ext cx="2705940" cy="12801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352970">
                  <a:extLst>
                    <a:ext uri="{9D8B030D-6E8A-4147-A177-3AD203B41FA5}">
                      <a16:colId xmlns:a16="http://schemas.microsoft.com/office/drawing/2014/main" val="3867000223"/>
                    </a:ext>
                  </a:extLst>
                </a:gridCol>
                <a:gridCol w="1352970">
                  <a:extLst>
                    <a:ext uri="{9D8B030D-6E8A-4147-A177-3AD203B41FA5}">
                      <a16:colId xmlns:a16="http://schemas.microsoft.com/office/drawing/2014/main" val="1531438382"/>
                    </a:ext>
                  </a:extLst>
                </a:gridCol>
              </a:tblGrid>
              <a:tr h="213360">
                <a:tc gridSpan="2"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Final Results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55287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Sales Revenue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x-none">
                          <a:effectLst/>
                        </a:rPr>
                        <a:t>1050000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467486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Total Cost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x-none">
                          <a:effectLst/>
                        </a:rPr>
                        <a:t>827170.4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62882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Net Income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x-none">
                          <a:effectLst/>
                        </a:rPr>
                        <a:t>222829.6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298429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Gross Profit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x-none">
                          <a:effectLst/>
                        </a:rPr>
                        <a:t>827320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706585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x-none">
                          <a:effectLst/>
                        </a:rPr>
                        <a:t>Return on Sales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x-none">
                          <a:effectLst/>
                        </a:rPr>
                        <a:t>0.21</a:t>
                      </a:r>
                      <a:endParaRPr lang="x-none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681322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34" y="1676400"/>
            <a:ext cx="4827529" cy="3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01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52" y="0"/>
            <a:ext cx="6845689" cy="1056924"/>
          </a:xfrm>
        </p:spPr>
        <p:txBody>
          <a:bodyPr/>
          <a:lstStyle/>
          <a:p>
            <a:r>
              <a:rPr lang="x-none" sz="2800"/>
              <a:t>Engineering Economics/Production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23012"/>
              </p:ext>
            </p:extLst>
          </p:nvPr>
        </p:nvGraphicFramePr>
        <p:xfrm>
          <a:off x="394484" y="993412"/>
          <a:ext cx="3475767" cy="5375490"/>
        </p:xfrm>
        <a:graphic>
          <a:graphicData uri="http://schemas.openxmlformats.org/drawingml/2006/table">
            <a:tbl>
              <a:tblPr firstRow="1" firstCol="1" bandRow="1"/>
              <a:tblGrid>
                <a:gridCol w="2011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99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Expenses (Production Costs)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99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Labor: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Labor Price Per Hour 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Labor Hours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1080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Supervisor Salary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Supervisor Hours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312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Benefits for Employees(vacations, leave, 401k, etc.)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324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Benefits for Supervisors(vacations, leave, 401k, etc.)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93.6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Production Volume Per Year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Number of Employees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(4 Per Device)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37.5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Labor Per Employee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1404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Labor (37 Employees)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51948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Supervisor Salary Total  (7 Supervisors)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2839.2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Estimated Labor For Production Volume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54787.2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99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Lease: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Average Price Per Square Foot (Monthly)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Area (ft^2)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23.23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15331.8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182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Yearly Rent (12 Months)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183981.6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899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Utilities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Electricity (Monthly)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(1.34 per ft^2)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884.4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8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Water (Yearly)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(2.70 per ft^2)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1782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Electricity (Yearly)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10612.8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Utilities Cost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12394.8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899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Material Cost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Oven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Computer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Cart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Reference Back to Sheet 1 for Parts List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399.83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89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Material Cost Per Creep Tester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2649.83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2182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 Yearly for Creep Testers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397474.5</a:t>
                      </a:r>
                      <a:endParaRPr lang="en-US" sz="8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62" marR="3196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82449"/>
              </p:ext>
            </p:extLst>
          </p:nvPr>
        </p:nvGraphicFramePr>
        <p:xfrm>
          <a:off x="4198817" y="937328"/>
          <a:ext cx="4530512" cy="3473968"/>
        </p:xfrm>
        <a:graphic>
          <a:graphicData uri="http://schemas.openxmlformats.org/drawingml/2006/table">
            <a:tbl>
              <a:tblPr firstRow="1" firstCol="1" bandRow="1"/>
              <a:tblGrid>
                <a:gridCol w="262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Equipment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Quantity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Soldering Iron 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(6 Average Needed)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Band saw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2700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Grinding Machine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Basic Assembly Equipment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06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Equipment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3330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068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Depreciation 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Band saw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 year linear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Grinding Machine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 year linear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Basic Assembly Equipment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 year linear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06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Depreciation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06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Overhead Expense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068">
                <a:tc rowSpan="2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30% of Total Labor Cost to Cover up for Insurance, Parking and Other Expenses.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976">
                <a:tc gridSpan="2"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16436.16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068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 Analysis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97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Direct Costs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464656.5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97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Indirect Cost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187661.6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97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Overhead Expense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16436.16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Distributors (Estimated from Revenue)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5%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37500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0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Retail Cost (Estimated from Revenue)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5%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37500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976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noProof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743754.3</a:t>
                      </a:r>
                      <a:endParaRPr lang="en-US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7" marR="399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509700"/>
              </p:ext>
            </p:extLst>
          </p:nvPr>
        </p:nvGraphicFramePr>
        <p:xfrm>
          <a:off x="4764420" y="4375205"/>
          <a:ext cx="31877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2450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Revenues (Product Sales)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Price Per Unit(Estimated)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5000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Quantity Sold (Estimated)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Sale Revenue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750000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10899"/>
              </p:ext>
            </p:extLst>
          </p:nvPr>
        </p:nvGraphicFramePr>
        <p:xfrm>
          <a:off x="4743155" y="5247961"/>
          <a:ext cx="3187700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213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Final Results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Sales Revenue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750000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743754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Net Income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6245.74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Gross Profit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297738.3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Gross Profit Margin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40%</a:t>
                      </a:r>
                      <a:endParaRPr lang="en-US" sz="11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457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26" y="374988"/>
            <a:ext cx="7886700" cy="1325562"/>
          </a:xfrm>
        </p:spPr>
        <p:txBody>
          <a:bodyPr/>
          <a:lstStyle/>
          <a:p>
            <a:r>
              <a:rPr lang="en-US" sz="4400"/>
              <a:t>Cost of Prototype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126" y="1746226"/>
            <a:ext cx="5486399" cy="419240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The cost of the prototype was estimated from the Bill of the Materials and the pre-selected devices required for this project.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Convection Oven $1200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PC System  $500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Transportation Cart $40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Items from the Bill of Materials $400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Total ~ $2100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5636001" y="1700550"/>
            <a:ext cx="3191774" cy="38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94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12" y="372965"/>
            <a:ext cx="7886700" cy="1325562"/>
          </a:xfrm>
        </p:spPr>
        <p:txBody>
          <a:bodyPr/>
          <a:lstStyle/>
          <a:p>
            <a:r>
              <a:rPr lang="en-US" sz="4000"/>
              <a:t>Manufacturing Process Details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412" y="1501535"/>
            <a:ext cx="3048501" cy="42165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Components:</a:t>
            </a:r>
            <a:endParaRPr lang="x-non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Chamber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 </a:t>
            </a:r>
            <a:endParaRPr lang="x-none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3-D Printing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CNC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Lathe Machine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Drilling</a:t>
            </a:r>
            <a:r>
              <a:rPr lang="x-none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x-none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1501535"/>
            <a:ext cx="2504542" cy="2064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2372" y="3780578"/>
            <a:ext cx="2867018" cy="2003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50" y="1293063"/>
            <a:ext cx="2493660" cy="2487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3780578"/>
            <a:ext cx="2318647" cy="23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80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811" y="184060"/>
            <a:ext cx="7886700" cy="1325562"/>
          </a:xfrm>
        </p:spPr>
        <p:txBody>
          <a:bodyPr/>
          <a:lstStyle/>
          <a:p>
            <a:r>
              <a:rPr lang="en-US" sz="3600"/>
              <a:t>Design Failure Mode Analysis (DFMEA)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2971432744"/>
              </p:ext>
            </p:extLst>
          </p:nvPr>
        </p:nvGraphicFramePr>
        <p:xfrm>
          <a:off x="373811" y="1788084"/>
          <a:ext cx="8395380" cy="428980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28948">
                  <a:extLst>
                    <a:ext uri="{9D8B030D-6E8A-4147-A177-3AD203B41FA5}">
                      <a16:colId xmlns:a16="http://schemas.microsoft.com/office/drawing/2014/main" val="971105559"/>
                    </a:ext>
                  </a:extLst>
                </a:gridCol>
                <a:gridCol w="1486020">
                  <a:extLst>
                    <a:ext uri="{9D8B030D-6E8A-4147-A177-3AD203B41FA5}">
                      <a16:colId xmlns:a16="http://schemas.microsoft.com/office/drawing/2014/main" val="485348148"/>
                    </a:ext>
                  </a:extLst>
                </a:gridCol>
                <a:gridCol w="990680">
                  <a:extLst>
                    <a:ext uri="{9D8B030D-6E8A-4147-A177-3AD203B41FA5}">
                      <a16:colId xmlns:a16="http://schemas.microsoft.com/office/drawing/2014/main" val="2576277560"/>
                    </a:ext>
                  </a:extLst>
                </a:gridCol>
                <a:gridCol w="1232000">
                  <a:extLst>
                    <a:ext uri="{9D8B030D-6E8A-4147-A177-3AD203B41FA5}">
                      <a16:colId xmlns:a16="http://schemas.microsoft.com/office/drawing/2014/main" val="3158475890"/>
                    </a:ext>
                  </a:extLst>
                </a:gridCol>
                <a:gridCol w="1422516">
                  <a:extLst>
                    <a:ext uri="{9D8B030D-6E8A-4147-A177-3AD203B41FA5}">
                      <a16:colId xmlns:a16="http://schemas.microsoft.com/office/drawing/2014/main" val="1429840090"/>
                    </a:ext>
                  </a:extLst>
                </a:gridCol>
                <a:gridCol w="1435216">
                  <a:extLst>
                    <a:ext uri="{9D8B030D-6E8A-4147-A177-3AD203B41FA5}">
                      <a16:colId xmlns:a16="http://schemas.microsoft.com/office/drawing/2014/main" val="3230836316"/>
                    </a:ext>
                  </a:extLst>
                </a:gridCol>
              </a:tblGrid>
              <a:tr h="60627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>
                          <a:effectLst/>
                        </a:rPr>
                        <a:t>Part/Component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>
                          <a:effectLst/>
                        </a:rPr>
                        <a:t>Failure Mode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 dirty="0">
                          <a:effectLst/>
                        </a:rPr>
                        <a:t>Severity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>
                          <a:effectLst/>
                        </a:rPr>
                        <a:t>Frequency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>
                          <a:effectLst/>
                        </a:rPr>
                        <a:t>Detectability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kern="1200">
                          <a:effectLst/>
                        </a:rPr>
                        <a:t>Risk Priority Number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3628302"/>
                  </a:ext>
                </a:extLst>
              </a:tr>
              <a:tr h="57597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Oven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Overheating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10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</a:t>
                      </a:r>
                      <a:endParaRPr lang="X-NONE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60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4589966"/>
                  </a:ext>
                </a:extLst>
              </a:tr>
              <a:tr h="84386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Oven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Significant Heat loss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4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16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4315202"/>
                  </a:ext>
                </a:extLst>
              </a:tr>
              <a:tr h="84386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Sensors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Interference/malfunction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27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7622042"/>
                  </a:ext>
                </a:extLst>
              </a:tr>
              <a:tr h="57597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Rods with Grips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Misalignment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1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6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1034250"/>
                  </a:ext>
                </a:extLst>
              </a:tr>
              <a:tr h="84386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Gears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Failure due impact</a:t>
                      </a:r>
                      <a:endParaRPr lang="x-none" sz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2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3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1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600" dirty="0">
                          <a:effectLst/>
                        </a:rPr>
                        <a:t>6</a:t>
                      </a:r>
                      <a:endParaRPr lang="x-none" sz="12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6363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606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4" y="262133"/>
            <a:ext cx="7886700" cy="1325562"/>
          </a:xfrm>
        </p:spPr>
        <p:txBody>
          <a:bodyPr/>
          <a:lstStyle/>
          <a:p>
            <a:r>
              <a:rPr lang="x-none" sz="4000"/>
              <a:t>Test Protocols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4" y="1590675"/>
            <a:ext cx="5133975" cy="435133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Potentiometers – Manual Measuring at set displacements </a:t>
            </a:r>
            <a:r>
              <a:rPr lang="x-none" sz="2400">
                <a:solidFill>
                  <a:schemeClr val="tx1"/>
                </a:solidFill>
              </a:rPr>
              <a:t>(Already verified)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Crank Lift Mechanism – Torque amplification </a:t>
            </a:r>
            <a:r>
              <a:rPr lang="x-none" sz="2400">
                <a:solidFill>
                  <a:schemeClr val="tx1"/>
                </a:solidFill>
              </a:rPr>
              <a:t>(To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x-none" sz="2400">
                <a:solidFill>
                  <a:schemeClr val="tx1"/>
                </a:solidFill>
              </a:rPr>
              <a:t>be performed) 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>
                <a:solidFill>
                  <a:schemeClr val="tx1"/>
                </a:solidFill>
              </a:rPr>
              <a:t>Uniform Heat Convection – Thermocouple measuring at different points  (Already verified)</a:t>
            </a:r>
          </a:p>
          <a:p>
            <a:pPr marL="177800" indent="0">
              <a:lnSpc>
                <a:spcPct val="100000"/>
              </a:lnSpc>
              <a:spcBef>
                <a:spcPts val="0"/>
              </a:spcBef>
              <a:buNone/>
            </a:pPr>
            <a:endParaRPr lang="x-none" sz="200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1094" y="1922142"/>
            <a:ext cx="4082906" cy="30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3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Linear Potentiometers – Manual Measurement Analysis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4664661" y="2733135"/>
            <a:ext cx="3887390" cy="8239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Measurements taken manually from ruler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Data compared to Arduino code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223" y="4334125"/>
            <a:ext cx="4510182" cy="16146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99EFDF-7029-48A6-9F8B-9F813B340FFC}" type="datetime1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8" y="1784706"/>
            <a:ext cx="3499104" cy="2148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8" y="3932807"/>
            <a:ext cx="3614808" cy="24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00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71" y="67629"/>
            <a:ext cx="6202279" cy="1256811"/>
          </a:xfrm>
        </p:spPr>
        <p:txBody>
          <a:bodyPr/>
          <a:lstStyle/>
          <a:p>
            <a:r>
              <a:rPr lang="x-none" sz="4000"/>
              <a:t>Uniform Heat Convection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6675" y="1704975"/>
            <a:ext cx="4771881" cy="2246769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x-none" sz="2800"/>
              <a:t>Data analyzed from different points in the heat chamber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x-none" sz="2800"/>
              <a:t>Same analysis expected once built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223334"/>
            <a:ext cx="2487283" cy="32061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3200400"/>
            <a:ext cx="27432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/>
          <p:nvPr>
            <p:extLst>
              <p:ext uri="{D42A27DB-BD31-4B8C-83A1-F6EECF244321}">
                <p14:modId xmlns:p14="http://schemas.microsoft.com/office/powerpoint/2010/main" val="3439355075"/>
              </p:ext>
            </p:extLst>
          </p:nvPr>
        </p:nvGraphicFramePr>
        <p:xfrm>
          <a:off x="3276600" y="4095750"/>
          <a:ext cx="5612396" cy="186691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550535">
                  <a:extLst>
                    <a:ext uri="{9D8B030D-6E8A-4147-A177-3AD203B41FA5}">
                      <a16:colId xmlns:a16="http://schemas.microsoft.com/office/drawing/2014/main" val="846468827"/>
                    </a:ext>
                  </a:extLst>
                </a:gridCol>
                <a:gridCol w="1376337">
                  <a:extLst>
                    <a:ext uri="{9D8B030D-6E8A-4147-A177-3AD203B41FA5}">
                      <a16:colId xmlns:a16="http://schemas.microsoft.com/office/drawing/2014/main" val="311857361"/>
                    </a:ext>
                  </a:extLst>
                </a:gridCol>
                <a:gridCol w="841095">
                  <a:extLst>
                    <a:ext uri="{9D8B030D-6E8A-4147-A177-3AD203B41FA5}">
                      <a16:colId xmlns:a16="http://schemas.microsoft.com/office/drawing/2014/main" val="1360011236"/>
                    </a:ext>
                  </a:extLst>
                </a:gridCol>
                <a:gridCol w="948143">
                  <a:extLst>
                    <a:ext uri="{9D8B030D-6E8A-4147-A177-3AD203B41FA5}">
                      <a16:colId xmlns:a16="http://schemas.microsoft.com/office/drawing/2014/main" val="1102968265"/>
                    </a:ext>
                  </a:extLst>
                </a:gridCol>
                <a:gridCol w="948143">
                  <a:extLst>
                    <a:ext uri="{9D8B030D-6E8A-4147-A177-3AD203B41FA5}">
                      <a16:colId xmlns:a16="http://schemas.microsoft.com/office/drawing/2014/main" val="4186903730"/>
                    </a:ext>
                  </a:extLst>
                </a:gridCol>
                <a:gridCol w="948143">
                  <a:extLst>
                    <a:ext uri="{9D8B030D-6E8A-4147-A177-3AD203B41FA5}">
                      <a16:colId xmlns:a16="http://schemas.microsoft.com/office/drawing/2014/main" val="3848287410"/>
                    </a:ext>
                  </a:extLst>
                </a:gridCol>
              </a:tblGrid>
              <a:tr h="79343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Point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Uncertainty 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( </a:t>
                      </a:r>
                      <a:r>
                        <a:rPr lang="x-none" b="0">
                          <a:solidFill>
                            <a:srgbClr val="222222"/>
                          </a:solidFill>
                          <a:effectLst/>
                        </a:rPr>
                        <a:t>±</a:t>
                      </a:r>
                      <a:r>
                        <a:rPr lang="x-none">
                          <a:effectLst/>
                        </a:rPr>
                        <a:t>C) from Omega.com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Mean</a:t>
                      </a:r>
                      <a:endParaRPr lang="en-US">
                        <a:effectLst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 ( C )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Standard Deviation ( </a:t>
                      </a:r>
                      <a:r>
                        <a:rPr lang="x-none" b="0">
                          <a:solidFill>
                            <a:srgbClr val="222222"/>
                          </a:solidFill>
                          <a:effectLst/>
                        </a:rPr>
                        <a:t>±</a:t>
                      </a:r>
                      <a:r>
                        <a:rPr lang="x-none">
                          <a:effectLst/>
                        </a:rPr>
                        <a:t> C)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Sampling Rate (Hz)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Time Constant</a:t>
                      </a:r>
                      <a:endParaRPr lang="en-US">
                        <a:effectLst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(sec)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0470994"/>
                  </a:ext>
                </a:extLst>
              </a:tr>
              <a:tr h="268368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197.1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1.00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100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364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3731879"/>
                  </a:ext>
                </a:extLst>
              </a:tr>
              <a:tr h="268368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195.2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2.16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100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360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87473450"/>
                  </a:ext>
                </a:extLst>
              </a:tr>
              <a:tr h="268368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3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203.3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2.16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100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313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6520033"/>
                  </a:ext>
                </a:extLst>
              </a:tr>
              <a:tr h="268368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4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206.1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100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>
                          <a:effectLst/>
                        </a:rPr>
                        <a:t>262</a:t>
                      </a:r>
                      <a:endParaRPr lang="x-none" dirty="0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4602884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57750" y="4391025"/>
            <a:ext cx="27432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204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57150"/>
            <a:ext cx="6563227" cy="1325563"/>
          </a:xfrm>
        </p:spPr>
        <p:txBody>
          <a:bodyPr/>
          <a:lstStyle/>
          <a:p>
            <a:r>
              <a:rPr lang="x-none" sz="4000"/>
              <a:t>Statistical Results for Uniform Convection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524125"/>
            <a:ext cx="4649049" cy="3184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825" y="1466850"/>
            <a:ext cx="8432800" cy="83099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sz="2400"/>
              <a:t>At least 2200 seconds or 37 minutes for temperature result convergence</a:t>
            </a:r>
          </a:p>
        </p:txBody>
      </p:sp>
    </p:spTree>
    <p:extLst>
      <p:ext uri="{BB962C8B-B14F-4D97-AF65-F5344CB8AC3E}">
        <p14:creationId xmlns:p14="http://schemas.microsoft.com/office/powerpoint/2010/main" val="425852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Proposed Improvements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677" t="12576" r="4657" b="8604"/>
          <a:stretch>
            <a:fillRect/>
          </a:stretch>
        </p:blipFill>
        <p:spPr>
          <a:xfrm>
            <a:off x="2667000" y="3219450"/>
            <a:ext cx="5688568" cy="2694046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D9C8CBBC-835A-4C7A-93F2-F3B5FE5F0B16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550" y="1066800"/>
            <a:ext cx="5165725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x-none" sz="2400"/>
          </a:p>
          <a:p>
            <a:pPr marL="285750" indent="-285750">
              <a:buFont typeface="Arial" pitchFamily="34" charset="0"/>
              <a:buChar char="•"/>
            </a:pPr>
            <a:r>
              <a:rPr lang="x-none" sz="2400"/>
              <a:t>Tensile/Compressive/Flexure Mechanism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x-none" sz="2400"/>
              <a:t>Friendly Interface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x-none" sz="2400"/>
              <a:t>Constant Temperature Heat Source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x-none" sz="2400"/>
              <a:t>Easily Transported</a:t>
            </a:r>
          </a:p>
        </p:txBody>
      </p:sp>
    </p:spTree>
    <p:extLst>
      <p:ext uri="{BB962C8B-B14F-4D97-AF65-F5344CB8AC3E}">
        <p14:creationId xmlns:p14="http://schemas.microsoft.com/office/powerpoint/2010/main" val="2835895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93915"/>
            <a:ext cx="6648450" cy="982591"/>
          </a:xfrm>
        </p:spPr>
        <p:txBody>
          <a:bodyPr/>
          <a:lstStyle/>
          <a:p>
            <a:r>
              <a:rPr lang="x-none" sz="4000"/>
              <a:t>MATLAB Code For Temperature Distribution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38100" y="1171575"/>
            <a:ext cx="4295191" cy="2341563"/>
          </a:xfrm>
        </p:spPr>
        <p:txBody>
          <a:bodyPr/>
          <a:lstStyle/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clc; close all</a:t>
            </a:r>
            <a:endParaRPr lang="x-none" sz="800">
              <a:solidFill>
                <a:schemeClr val="tx1"/>
              </a:solidFill>
              <a:latin typeface="Courier New"/>
            </a:endParaRP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%% Initialize variables.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filename1 = 'C:\Users\Jacome Jr\Documents\MATLAB\D1.csv';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filename2 = 'C:\Users\Jacome Jr\Documents\MATLAB\D1T2.csv';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filename3 = 'C:\Users\Jacome Jr\Documents\MATLAB\D2.csv';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filename4 = 'C:\Users\Jacome Jr\Documents\MATLAB\D2T2.csv';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delimiter = ',';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%% Format string for each line of text: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  column1: double (%f)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column2: double (%f)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For more information, see the TEXTSCAN documentation.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formatSpec = '%f%f%[^\n\r]';</a:t>
            </a:r>
            <a:br>
              <a:rPr lang="x-none" sz="1000">
                <a:solidFill>
                  <a:schemeClr val="tx1"/>
                </a:solidFill>
                <a:latin typeface="Courier New"/>
              </a:rPr>
            </a:br>
            <a:endParaRPr lang="x-none" sz="800">
              <a:solidFill>
                <a:schemeClr val="tx1"/>
              </a:solidFill>
              <a:latin typeface="Courier New"/>
            </a:endParaRP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%% Open the text file.</a:t>
            </a:r>
            <a:endParaRPr lang="x-none" sz="800">
              <a:solidFill>
                <a:schemeClr val="tx1"/>
              </a:solidFill>
              <a:latin typeface="Courier New"/>
            </a:endParaRP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fileID1 = fopen(filename1,'r');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fileID2 = fopen(filename2,'r');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fileID3 = fopen(filename3,'r');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fileID4 = fopen(filename4,'r');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%% Read columns of data according to format string.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This call is based on the structure of the file used to generate this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code. If an error occurs for a different file, try regenerating the code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% from the Import Tool.</a:t>
            </a:r>
          </a:p>
          <a:p>
            <a:pPr marL="177800" indent="0">
              <a:buNone/>
            </a:pP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175" y="1304925"/>
            <a:ext cx="4202782" cy="535531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x-none" sz="800">
                <a:solidFill>
                  <a:schemeClr val="tx1"/>
                </a:solidFill>
              </a:rPr>
              <a:t>dataArray1 = textscan(fileID1, formatSpec, 'Delimiter', delimiter,  'ReturnOnError', false); </a:t>
            </a:r>
            <a:endParaRPr lang="x-none" sz="800"/>
          </a:p>
          <a:p>
            <a:r>
              <a:rPr lang="x-none" sz="800">
                <a:solidFill>
                  <a:schemeClr val="tx1"/>
                </a:solidFill>
              </a:rPr>
              <a:t>dataArray2 = textscan(fileID2, formatSpec, 'Delimiter', delimiter,  'ReturnOnError', false); </a:t>
            </a:r>
          </a:p>
          <a:p>
            <a:r>
              <a:rPr lang="x-none" sz="800">
                <a:solidFill>
                  <a:schemeClr val="tx1"/>
                </a:solidFill>
              </a:rPr>
              <a:t>dataArray3 = textscan(fileID3, formatSpec, 'Delimiter', delimiter,  'ReturnOnError', false); </a:t>
            </a:r>
          </a:p>
          <a:p>
            <a:r>
              <a:rPr lang="x-none" sz="800">
                <a:solidFill>
                  <a:schemeClr val="tx1"/>
                </a:solidFill>
              </a:rPr>
              <a:t>dataArray4 = textscan(fileID4, formatSpec, 'Delimiter', delimiter,  'ReturnOnError', false); </a:t>
            </a:r>
          </a:p>
          <a:p>
            <a:r>
              <a:rPr lang="x-none" sz="800">
                <a:solidFill>
                  <a:schemeClr val="tx1"/>
                </a:solidFill>
              </a:rPr>
              <a:t>%% Close the text file.</a:t>
            </a:r>
          </a:p>
          <a:p>
            <a:r>
              <a:rPr lang="x-none" sz="800">
                <a:solidFill>
                  <a:schemeClr val="tx1"/>
                </a:solidFill>
              </a:rPr>
              <a:t>fclose(fileID1);</a:t>
            </a:r>
          </a:p>
          <a:p>
            <a:r>
              <a:rPr lang="x-none" sz="800">
                <a:solidFill>
                  <a:schemeClr val="tx1"/>
                </a:solidFill>
              </a:rPr>
              <a:t>fclose(fileID2);</a:t>
            </a:r>
          </a:p>
          <a:p>
            <a:r>
              <a:rPr lang="x-none" sz="800">
                <a:solidFill>
                  <a:schemeClr val="tx1"/>
                </a:solidFill>
              </a:rPr>
              <a:t>fclose(fileID3);</a:t>
            </a:r>
          </a:p>
          <a:p>
            <a:r>
              <a:rPr lang="x-none" sz="800">
                <a:solidFill>
                  <a:schemeClr val="tx1"/>
                </a:solidFill>
              </a:rPr>
              <a:t>fclose(fileID4);</a:t>
            </a:r>
          </a:p>
          <a:p>
            <a:r>
              <a:rPr lang="x-none" sz="800">
                <a:solidFill>
                  <a:schemeClr val="tx1"/>
                </a:solidFill>
              </a:rPr>
              <a:t>%% Allocate imported array to column variable names</a:t>
            </a:r>
          </a:p>
          <a:p>
            <a:r>
              <a:rPr lang="x-none" sz="800">
                <a:solidFill>
                  <a:schemeClr val="tx1"/>
                </a:solidFill>
              </a:rPr>
              <a:t>%TS = Time Stamp</a:t>
            </a:r>
          </a:p>
          <a:p>
            <a:r>
              <a:rPr lang="x-none" sz="800">
                <a:solidFill>
                  <a:schemeClr val="tx1"/>
                </a:solidFill>
              </a:rPr>
              <a:t>%T = Temperature in Celsius</a:t>
            </a:r>
          </a:p>
          <a:p>
            <a:r>
              <a:rPr lang="x-none" sz="800">
                <a:solidFill>
                  <a:schemeClr val="tx1"/>
                </a:solidFill>
              </a:rPr>
              <a:t>TS1 = dataArray1{:, 1};</a:t>
            </a:r>
          </a:p>
          <a:p>
            <a:r>
              <a:rPr lang="x-none" sz="800">
                <a:solidFill>
                  <a:schemeClr val="tx1"/>
                </a:solidFill>
              </a:rPr>
              <a:t>T11 = dataArray1{:, 2};</a:t>
            </a:r>
          </a:p>
          <a:p>
            <a:r>
              <a:rPr lang="x-none" sz="800">
                <a:solidFill>
                  <a:schemeClr val="tx1"/>
                </a:solidFill>
              </a:rPr>
              <a:t>T12 = dataArray2{:, 1};</a:t>
            </a:r>
          </a:p>
          <a:p>
            <a:r>
              <a:rPr lang="x-none" sz="800">
                <a:solidFill>
                  <a:schemeClr val="tx1"/>
                </a:solidFill>
              </a:rPr>
              <a:t>TS2 = dataArray3{:, 1};</a:t>
            </a:r>
          </a:p>
          <a:p>
            <a:r>
              <a:rPr lang="x-none" sz="800">
                <a:solidFill>
                  <a:schemeClr val="tx1"/>
                </a:solidFill>
              </a:rPr>
              <a:t>T21 = dataArray3{:, 2};</a:t>
            </a:r>
          </a:p>
          <a:p>
            <a:r>
              <a:rPr lang="x-none" sz="800">
                <a:solidFill>
                  <a:schemeClr val="tx1"/>
                </a:solidFill>
              </a:rPr>
              <a:t>T22 = dataArray4{:, 1};</a:t>
            </a:r>
          </a:p>
          <a:p>
            <a:r>
              <a:rPr lang="x-none" sz="800">
                <a:solidFill>
                  <a:schemeClr val="tx1"/>
                </a:solidFill>
              </a:rPr>
              <a:t>%% Clear temporary variables</a:t>
            </a:r>
          </a:p>
          <a:p>
            <a:r>
              <a:rPr lang="x-none" sz="800">
                <a:solidFill>
                  <a:schemeClr val="tx1"/>
                </a:solidFill>
              </a:rPr>
              <a:t>clearvars filename delimiter formatSpec fileID dataArray ans;</a:t>
            </a:r>
          </a:p>
          <a:p>
            <a:r>
              <a:rPr lang="x-none" sz="800">
                <a:solidFill>
                  <a:schemeClr val="tx1"/>
                </a:solidFill>
              </a:rPr>
              <a:t>%% Analysis</a:t>
            </a:r>
          </a:p>
          <a:p>
            <a:r>
              <a:rPr lang="x-none" sz="800">
                <a:solidFill>
                  <a:schemeClr val="tx1"/>
                </a:solidFill>
              </a:rPr>
              <a:t>%Time constants of 63% of final value</a:t>
            </a:r>
          </a:p>
          <a:p>
            <a:r>
              <a:rPr lang="x-none" sz="800">
                <a:solidFill>
                  <a:schemeClr val="tx1"/>
                </a:solidFill>
              </a:rPr>
              <a:t>T11i = T11(end);</a:t>
            </a:r>
          </a:p>
          <a:p>
            <a:r>
              <a:rPr lang="x-none" sz="800">
                <a:solidFill>
                  <a:schemeClr val="tx1"/>
                </a:solidFill>
              </a:rPr>
              <a:t>TauT11 = max (find(abs(T11-T11i) &gt;=.37*T11i))</a:t>
            </a:r>
          </a:p>
          <a:p>
            <a:r>
              <a:rPr lang="x-none" sz="800">
                <a:solidFill>
                  <a:schemeClr val="tx1"/>
                </a:solidFill>
              </a:rPr>
              <a:t>T12i = T12(end);</a:t>
            </a:r>
          </a:p>
          <a:p>
            <a:r>
              <a:rPr lang="x-none" sz="800">
                <a:solidFill>
                  <a:schemeClr val="tx1"/>
                </a:solidFill>
              </a:rPr>
              <a:t>TauT12 = max (find(abs(T12-T12i) &gt;=.37*T12i))</a:t>
            </a:r>
          </a:p>
          <a:p>
            <a:r>
              <a:rPr lang="x-none" sz="800">
                <a:solidFill>
                  <a:schemeClr val="tx1"/>
                </a:solidFill>
              </a:rPr>
              <a:t>T21i = T21(end);</a:t>
            </a:r>
          </a:p>
          <a:p>
            <a:r>
              <a:rPr lang="x-none" sz="800">
                <a:solidFill>
                  <a:schemeClr val="tx1"/>
                </a:solidFill>
              </a:rPr>
              <a:t>TauT21 = max (find(abs(T21-T21i) &gt;=.37*T21i))</a:t>
            </a:r>
          </a:p>
          <a:p>
            <a:r>
              <a:rPr lang="x-none" sz="800">
                <a:solidFill>
                  <a:schemeClr val="tx1"/>
                </a:solidFill>
              </a:rPr>
              <a:t>T22i = T22(end);</a:t>
            </a:r>
          </a:p>
          <a:p>
            <a:r>
              <a:rPr lang="x-none" sz="800">
                <a:solidFill>
                  <a:schemeClr val="tx1"/>
                </a:solidFill>
              </a:rPr>
              <a:t>TauT22 = max (find(abs(T22-T22i) &gt;=.37*T22i))</a:t>
            </a:r>
          </a:p>
          <a:p>
            <a:endParaRPr lang="x-none" sz="800">
              <a:solidFill>
                <a:schemeClr val="tx1"/>
              </a:solidFill>
            </a:endParaRPr>
          </a:p>
          <a:p>
            <a:r>
              <a:rPr lang="x-none" sz="800">
                <a:solidFill>
                  <a:schemeClr val="tx1"/>
                </a:solidFill>
              </a:rPr>
              <a:t>b1 = TS1\T11;</a:t>
            </a:r>
          </a:p>
          <a:p>
            <a:r>
              <a:rPr lang="x-none" sz="800">
                <a:solidFill>
                  <a:schemeClr val="tx1"/>
                </a:solidFill>
              </a:rPr>
              <a:t>linear1 = b1*TS1;</a:t>
            </a:r>
          </a:p>
          <a:p>
            <a:r>
              <a:rPr lang="x-none" sz="800">
                <a:solidFill>
                  <a:schemeClr val="tx1"/>
                </a:solidFill>
              </a:rPr>
              <a:t>M1 = fitlm(TS1, linear1);  </a:t>
            </a:r>
          </a:p>
          <a:p>
            <a:r>
              <a:rPr lang="x-none" sz="800">
                <a:solidFill>
                  <a:schemeClr val="tx1"/>
                </a:solidFill>
              </a:rPr>
              <a:t>T11f = [T11(TauT11*4):T11(end)];</a:t>
            </a:r>
          </a:p>
          <a:p>
            <a:r>
              <a:rPr lang="x-none" sz="800">
                <a:solidFill>
                  <a:schemeClr val="tx1"/>
                </a:solidFill>
              </a:rPr>
              <a:t>Mean1 = mean(T11f)</a:t>
            </a:r>
          </a:p>
          <a:p>
            <a:r>
              <a:rPr lang="x-none" sz="800">
                <a:solidFill>
                  <a:schemeClr val="tx1"/>
                </a:solidFill>
              </a:rPr>
              <a:t>std1 = std(T11f)</a:t>
            </a:r>
          </a:p>
          <a:p>
            <a:br>
              <a:rPr lang="x-none" sz="800">
                <a:solidFill>
                  <a:schemeClr val="tx1"/>
                </a:solidFill>
              </a:rPr>
            </a:br>
            <a:endParaRPr lang="x-none" sz="800">
              <a:solidFill>
                <a:schemeClr val="tx1"/>
              </a:solidFill>
            </a:endParaRPr>
          </a:p>
          <a:p>
            <a:endParaRPr lang="x-none" sz="800">
              <a:solidFill>
                <a:schemeClr val="tx1"/>
              </a:solidFill>
            </a:endParaRP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1315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" y="180975"/>
            <a:ext cx="7336983" cy="1325562"/>
          </a:xfrm>
        </p:spPr>
        <p:txBody>
          <a:bodyPr/>
          <a:lstStyle/>
          <a:p>
            <a:r>
              <a:rPr lang="x-none" sz="4000"/>
              <a:t>MATLAB Code Temperature Distribution (Continued)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76400"/>
            <a:ext cx="3297512" cy="4351338"/>
          </a:xfrm>
        </p:spPr>
        <p:txBody>
          <a:bodyPr/>
          <a:lstStyle/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b2 = TS1\T12;</a:t>
            </a:r>
            <a:endParaRPr lang="X-NONE" sz="800"/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linear2 = b1*TS1;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M2 = fitlm(TS1, linear2); 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T12f = [T12(TauT12*4):T12(end)];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Mean2 = mean(T12f)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std2 = std(T12f)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b3 = TS2\T21;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linear3 = b3*TS2;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M3 = fitlm(TS2, linear3);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T21f = [T21(TauT21*4):T21(end)];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Mean3 = mean(T21f)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std3 = std(T21f)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b4 = TS2\T22;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linear4 = b4*TS2;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M4 = fitlm(TS2, linear4);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T22f = [T22(TauT22*4):T22(end)];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Mean4 = mean(T22f)</a:t>
            </a:r>
          </a:p>
          <a:p>
            <a:pPr marL="177800" indent="0">
              <a:buNone/>
            </a:pPr>
            <a:r>
              <a:rPr lang="X-NONE" sz="800">
                <a:solidFill>
                  <a:schemeClr val="tx1"/>
                </a:solidFill>
              </a:rPr>
              <a:t>std4 = std(T22f)</a:t>
            </a:r>
          </a:p>
          <a:p>
            <a:pPr marL="177800" indent="0">
              <a:buNone/>
            </a:pPr>
            <a:endParaRPr lang="X-NONE" sz="8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175" y="1743075"/>
            <a:ext cx="3103456" cy="4708981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X-NONE" sz="800">
                <a:solidFill>
                  <a:schemeClr val="tx1"/>
                </a:solidFill>
              </a:rPr>
              <a:t>plot(TS1, T11,'-', TS1, T12, '-', TS2, T21, '-', TS2, T22, '-') </a:t>
            </a:r>
            <a:endParaRPr lang="X-NONE" sz="800"/>
          </a:p>
          <a:p>
            <a:r>
              <a:rPr lang="X-NONE" sz="800">
                <a:solidFill>
                  <a:schemeClr val="tx1"/>
                </a:solidFill>
              </a:rPr>
              <a:t>hold on; grid on; grid minor; </a:t>
            </a:r>
          </a:p>
          <a:p>
            <a:r>
              <a:rPr lang="X-NONE" sz="800">
                <a:solidFill>
                  <a:schemeClr val="tx1"/>
                </a:solidFill>
              </a:rPr>
              <a:t>title ('Temperature Distribution due to Convection') </a:t>
            </a:r>
          </a:p>
          <a:p>
            <a:r>
              <a:rPr lang="X-NONE" sz="800">
                <a:solidFill>
                  <a:schemeClr val="tx1"/>
                </a:solidFill>
              </a:rPr>
              <a:t>xlabel ('Time (sec)') </a:t>
            </a:r>
          </a:p>
          <a:p>
            <a:r>
              <a:rPr lang="X-NONE" sz="800">
                <a:solidFill>
                  <a:schemeClr val="tx1"/>
                </a:solidFill>
              </a:rPr>
              <a:t>ylabel ('Temperature (Celsius)') </a:t>
            </a:r>
          </a:p>
          <a:p>
            <a:r>
              <a:rPr lang="X-NONE" sz="800">
                <a:solidFill>
                  <a:schemeClr val="tx1"/>
                </a:solidFill>
              </a:rPr>
              <a:t>legend ('Bottom Left Corner' , 'Center Exhaust' , ... </a:t>
            </a:r>
          </a:p>
          <a:p>
            <a:r>
              <a:rPr lang="X-NONE" sz="800">
                <a:solidFill>
                  <a:schemeClr val="tx1"/>
                </a:solidFill>
              </a:rPr>
              <a:t>    'Bottom Right Corner', 'Center Chamber' ) </a:t>
            </a:r>
          </a:p>
          <a:p>
            <a:r>
              <a:rPr lang="X-NONE" sz="800">
                <a:solidFill>
                  <a:schemeClr val="tx1"/>
                </a:solidFill>
              </a:rPr>
              <a:t>set(legend,'FontSize',18); </a:t>
            </a:r>
          </a:p>
          <a:p>
            <a:r>
              <a:rPr lang="X-NONE" sz="800">
                <a:solidFill>
                  <a:schemeClr val="tx1"/>
                </a:solidFill>
              </a:rPr>
              <a:t>figure </a:t>
            </a:r>
          </a:p>
          <a:p>
            <a:r>
              <a:rPr lang="X-NONE" sz="800">
                <a:solidFill>
                  <a:schemeClr val="tx1"/>
                </a:solidFill>
              </a:rPr>
              <a:t>plot(TS1, linear1,'-', TS1, linear2, '-', TS2, ... </a:t>
            </a:r>
          </a:p>
          <a:p>
            <a:r>
              <a:rPr lang="X-NONE" sz="800">
                <a:solidFill>
                  <a:schemeClr val="tx1"/>
                </a:solidFill>
              </a:rPr>
              <a:t>    linear3, '-', TS2, linear4, '-')  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hold off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close all;clc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x = TS1 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y = T11 ;</a:t>
            </a:r>
            <a:endParaRPr lang="X-NONE" sz="800">
              <a:solidFill>
                <a:schemeClr val="tx1"/>
              </a:solidFill>
            </a:endParaRP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w = T12 ; %Can be deleted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y2 = T21; %Can be deleted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w2 = T22 ; %Can be deleted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v = VideoWriter('fdfayy555ds.avi');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open(v);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axis tight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xlabel('Time (Seconds)');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ylabel('Temperature (Celsius)');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title('Temperature Distribution due to Convection');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legend('Bottom Left Corner' , 'Center Exhaust' , ...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    'Bottom Right Corner', 'Center Chamber') </a:t>
            </a:r>
          </a:p>
          <a:p>
            <a:r>
              <a:rPr lang="X-NONE" sz="800">
                <a:solidFill>
                  <a:schemeClr val="tx1"/>
                </a:solidFill>
                <a:latin typeface=""/>
              </a:rPr>
              <a:t>grid on; grid minor;</a:t>
            </a:r>
          </a:p>
          <a:p>
            <a:br>
              <a:rPr lang="X-NONE">
                <a:solidFill>
                  <a:schemeClr val="tx1"/>
                </a:solidFill>
              </a:rPr>
            </a:br>
            <a:r>
              <a:rPr lang="X-NONE" sz="800">
                <a:solidFill>
                  <a:schemeClr val="tx1"/>
                </a:solidFill>
              </a:rPr>
              <a:t>p = animatedline('Color','r');</a:t>
            </a:r>
          </a:p>
          <a:p>
            <a:r>
              <a:rPr lang="X-NONE" sz="800">
                <a:solidFill>
                  <a:schemeClr val="tx1"/>
                </a:solidFill>
              </a:rPr>
              <a:t>p2 = animatedline('Color','g'); %Can be deleted</a:t>
            </a:r>
          </a:p>
          <a:p>
            <a:r>
              <a:rPr lang="X-NONE" sz="800">
                <a:solidFill>
                  <a:schemeClr val="tx1"/>
                </a:solidFill>
              </a:rPr>
              <a:t>p3 = animatedline('Color' , 'c'); %Can be deleted</a:t>
            </a:r>
          </a:p>
          <a:p>
            <a:r>
              <a:rPr lang="X-NONE" sz="800">
                <a:solidFill>
                  <a:schemeClr val="tx1"/>
                </a:solidFill>
              </a:rPr>
              <a:t>p4 = animatedline( 'Color', 'm'); %Can be deleted</a:t>
            </a:r>
          </a:p>
          <a:p>
            <a:br>
              <a:rPr lang="X-NONE">
                <a:solidFill>
                  <a:schemeClr val="tx1"/>
                </a:solidFill>
              </a:rPr>
            </a:br>
            <a:endParaRPr lang="X-NONE" sz="800">
              <a:solidFill>
                <a:schemeClr val="tx1"/>
              </a:solidFill>
            </a:endParaRPr>
          </a:p>
          <a:p>
            <a:endParaRPr lang="X-NONE" sz="800">
              <a:solidFill>
                <a:schemeClr val="tx1"/>
              </a:solidFill>
            </a:endParaRPr>
          </a:p>
          <a:p>
            <a:endParaRPr lang="X-NONE" sz="80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7850" y="1800225"/>
            <a:ext cx="2743200" cy="181588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for k = 1:length(x)</a:t>
            </a:r>
            <a:endParaRPr lang="EN-US" sz="800"/>
          </a:p>
          <a:p>
            <a:r>
              <a:rPr lang="EN-US" sz="800">
                <a:solidFill>
                  <a:schemeClr val="tx1"/>
                </a:solidFill>
              </a:rPr>
              <a:t>                addpoints(p,x(k),y(k));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drawnow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addpoints(p2,x(k),w(k)); %Can be deleted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drawnow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addpoints(p3,x(k),y2(k)); %Can be deleted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drawnow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addpoints(p4,x(k),w2(k)); %Can be deleted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drawnow                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frame =getframe(gcf);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   writeVideo(v,frame);</a:t>
            </a:r>
          </a:p>
          <a:p>
            <a:r>
              <a:rPr lang="EN-US" sz="800">
                <a:solidFill>
                  <a:schemeClr val="tx1"/>
                </a:solidFill>
              </a:rPr>
              <a:t>             end             </a:t>
            </a:r>
          </a:p>
          <a:p>
            <a:r>
              <a:rPr lang="EN-US" sz="800">
                <a:solidFill>
                  <a:schemeClr val="tx1"/>
                </a:solidFill>
              </a:rPr>
              <a:t>close(v);</a:t>
            </a:r>
          </a:p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291402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560"/>
            <a:ext cx="7886700" cy="1325562"/>
          </a:xfrm>
        </p:spPr>
        <p:txBody>
          <a:bodyPr/>
          <a:lstStyle/>
          <a:p>
            <a:r>
              <a:rPr lang="x-none" sz="4000"/>
              <a:t>Miscellaneous Manuals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2239"/>
            <a:ext cx="4547937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x-none" sz="2400"/>
              <a:t>Future items to be provided are: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User's Maintenance of the Poly-Creep V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User's Operation Manual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Guide for Creep Testing of Polymers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x-none" sz="2400"/>
              <a:t>User's Guide for Part Replacement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370" y="1399466"/>
            <a:ext cx="3323880" cy="49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5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376"/>
            <a:ext cx="5617889" cy="1342749"/>
          </a:xfrm>
        </p:spPr>
        <p:txBody>
          <a:bodyPr/>
          <a:lstStyle/>
          <a:p>
            <a:r>
              <a:rPr lang="x-none" sz="4000"/>
              <a:t>Tentative Polymer Guide for Creep Testing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80657"/>
              </p:ext>
            </p:extLst>
          </p:nvPr>
        </p:nvGraphicFramePr>
        <p:xfrm>
          <a:off x="469162" y="1509205"/>
          <a:ext cx="8046189" cy="477219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86144">
                  <a:extLst>
                    <a:ext uri="{9D8B030D-6E8A-4147-A177-3AD203B41FA5}">
                      <a16:colId xmlns:a16="http://schemas.microsoft.com/office/drawing/2014/main" val="1562625655"/>
                    </a:ext>
                  </a:extLst>
                </a:gridCol>
                <a:gridCol w="1504852">
                  <a:extLst>
                    <a:ext uri="{9D8B030D-6E8A-4147-A177-3AD203B41FA5}">
                      <a16:colId xmlns:a16="http://schemas.microsoft.com/office/drawing/2014/main" val="2431375356"/>
                    </a:ext>
                  </a:extLst>
                </a:gridCol>
                <a:gridCol w="1199778">
                  <a:extLst>
                    <a:ext uri="{9D8B030D-6E8A-4147-A177-3AD203B41FA5}">
                      <a16:colId xmlns:a16="http://schemas.microsoft.com/office/drawing/2014/main" val="2472092358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611699478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1890746075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885131561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1551038154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1832676838"/>
                    </a:ext>
                  </a:extLst>
                </a:gridCol>
              </a:tblGrid>
              <a:tr h="1633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Property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HDPE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Polycarbonate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Polypropylene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394070"/>
                  </a:ext>
                </a:extLst>
              </a:tr>
              <a:tr h="1642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130-137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180-260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160-175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167643"/>
                  </a:ext>
                </a:extLst>
              </a:tr>
              <a:tr h="16425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88-120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9.3-105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190237"/>
                  </a:ext>
                </a:extLst>
              </a:tr>
              <a:tr h="439291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 Temp. Range (for extrusion)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177-260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177-274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177-274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204-260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16863"/>
                  </a:ext>
                </a:extLst>
              </a:tr>
              <a:tr h="322485">
                <a:tc rowSpan="8">
                  <a:txBody>
                    <a:bodyPr/>
                    <a:lstStyle/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Strength at Break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lb/in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2500-8000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3200-4500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1900-6200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9100-10500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4500-6000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64503"/>
                  </a:ext>
                </a:extLst>
              </a:tr>
              <a:tr h="16425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Elongation at Break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20-100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10-1200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110-120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100-600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491164"/>
                  </a:ext>
                </a:extLst>
              </a:tr>
              <a:tr h="1752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Yield Strength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/in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4300-6400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3800-4800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2100-6000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4500-5400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988186"/>
                  </a:ext>
                </a:extLst>
              </a:tr>
              <a:tr h="1752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Compressive Strength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5200-10000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2700-3600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10000-12500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5500-8000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445772"/>
                  </a:ext>
                </a:extLst>
              </a:tr>
              <a:tr h="417391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Flexural Strength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4000-14000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3300-10000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12500-13500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6000-8000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422727"/>
                  </a:ext>
                </a:extLst>
              </a:tr>
              <a:tr h="1752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Modulus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lb/in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130-420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155-158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160-370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165-225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395050"/>
                  </a:ext>
                </a:extLst>
              </a:tr>
              <a:tr h="1752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Compressive Modulus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150-390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150-300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152220"/>
                  </a:ext>
                </a:extLst>
              </a:tr>
              <a:tr h="577739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Flexural Modulus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130-440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145-225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160-390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245-340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170-250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66152"/>
                  </a:ext>
                </a:extLst>
              </a:tr>
              <a:tr h="328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Coefficient of Linear Thermal Expansion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in/(in°C)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60-130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59-110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81-100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977902"/>
                  </a:ext>
                </a:extLst>
              </a:tr>
              <a:tr h="5037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Deflection Temperature Under Flexural Load (264 lb/in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0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77-104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77-96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121-132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49-60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2237"/>
                  </a:ext>
                </a:extLst>
              </a:tr>
              <a:tr h="503700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Deflection Temperature Under Flexural Load (66 lb/in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77-113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79-91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74-93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134-142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107-121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16670"/>
                  </a:ext>
                </a:extLst>
              </a:tr>
              <a:tr h="322485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Conductivity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cal/(s∙cm</a:t>
                      </a:r>
                      <a:r>
                        <a:rPr lang="en-US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∙°C)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(11-12)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91" marR="5791" marT="579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150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741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5090" y="234124"/>
            <a:ext cx="7886700" cy="1325562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225090" y="1238250"/>
            <a:ext cx="4463084" cy="4935538"/>
          </a:xfrm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EN-US" sz="3200" dirty="0"/>
              <a:t>3 Modes of Testing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Lifting Mechanism (PLA and Aluminum)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Creep Tester Expensive ($$$) but Feasible </a:t>
            </a:r>
          </a:p>
          <a:p>
            <a:pPr marL="342900" indent="-342900"/>
            <a:r>
              <a:rPr lang="EN-US" sz="3200" dirty="0"/>
              <a:t>Record Temperature</a:t>
            </a:r>
          </a:p>
          <a:p>
            <a:pPr marL="342900" indent="-342900"/>
            <a:r>
              <a:rPr lang="EN-US" sz="3200" dirty="0"/>
              <a:t>Record Displacement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99EFDF-7029-48A6-9F8B-9F813B340FFC}" type="datetime1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Image result for 3d stickman succ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8" b="-238"/>
          <a:stretch>
            <a:fillRect/>
          </a:stretch>
        </p:blipFill>
        <p:spPr bwMode="auto">
          <a:xfrm>
            <a:off x="4558334" y="3812929"/>
            <a:ext cx="2474739" cy="27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86425" y="990600"/>
            <a:ext cx="3286435" cy="304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16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6088" t="16311" r="4847" b="49067"/>
          <a:stretch/>
        </p:blipFill>
        <p:spPr>
          <a:xfrm>
            <a:off x="5550653" y="4175404"/>
            <a:ext cx="1229684" cy="1531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929" y="2520950"/>
            <a:ext cx="2510386" cy="3186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" y="0"/>
            <a:ext cx="6580415" cy="1033368"/>
          </a:xfrm>
        </p:spPr>
        <p:txBody>
          <a:bodyPr/>
          <a:lstStyle/>
          <a:p>
            <a:r>
              <a:rPr lang="x-none" sz="4000"/>
              <a:t>Acknowledgements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1050"/>
            <a:ext cx="1408477" cy="1739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l="-1651" t="6604" b="522"/>
          <a:stretch>
            <a:fillRect/>
          </a:stretch>
        </p:blipFill>
        <p:spPr>
          <a:xfrm>
            <a:off x="1367945" y="781050"/>
            <a:ext cx="1396512" cy="1752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725" y="817563"/>
            <a:ext cx="1276350" cy="170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817563"/>
            <a:ext cx="1294049" cy="1729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1138" y="817563"/>
            <a:ext cx="1287948" cy="1723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6538" y="817563"/>
            <a:ext cx="1298492" cy="1745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868" y="4067355"/>
            <a:ext cx="1235872" cy="1639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1623" y="2528469"/>
            <a:ext cx="1201876" cy="1604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9723" y="2542846"/>
            <a:ext cx="1222715" cy="1632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9646" y="2520950"/>
            <a:ext cx="1275647" cy="1633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1283" y="817563"/>
            <a:ext cx="1324953" cy="177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1525" y="2528469"/>
            <a:ext cx="1108042" cy="16375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1800" y="2557224"/>
            <a:ext cx="2364436" cy="31492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64944" y="4153618"/>
            <a:ext cx="1271708" cy="15540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rcRect l="34408" t="18260" r="6527" b="537"/>
          <a:stretch>
            <a:fillRect/>
          </a:stretch>
        </p:blipFill>
        <p:spPr>
          <a:xfrm>
            <a:off x="4653410" y="4153619"/>
            <a:ext cx="1034693" cy="15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2000">
                <a:solidFill>
                  <a:schemeClr val="tx1"/>
                </a:solidFill>
                <a:latin typeface="Times New Roman"/>
                <a:hlinkClick r:id="rId2"/>
              </a:rPr>
              <a:t>http://www.design4manufacturability.com/DFM_article.htm</a:t>
            </a:r>
          </a:p>
          <a:p>
            <a:r>
              <a:rPr lang="x-none" sz="2000">
                <a:solidFill>
                  <a:schemeClr val="tx1"/>
                </a:solidFill>
                <a:latin typeface="Times New Roman"/>
              </a:rPr>
              <a:t> </a:t>
            </a:r>
            <a:r>
              <a:rPr lang="x-none" sz="2000">
                <a:solidFill>
                  <a:schemeClr val="tx1"/>
                </a:solidFill>
                <a:latin typeface="Times New Roman"/>
                <a:hlinkClick r:id="rId3"/>
              </a:rPr>
              <a:t>http://www.gdrc.org/uem/lca/guidelines.html</a:t>
            </a:r>
          </a:p>
          <a:p>
            <a:r>
              <a:rPr lang="x-none" sz="2000">
                <a:solidFill>
                  <a:schemeClr val="tx1"/>
                </a:solidFill>
                <a:latin typeface="Times New Roman"/>
                <a:hlinkClick r:id="rId4"/>
              </a:rPr>
              <a:t>http://www.sciencedirect.com/science/article/pii/S2238785415001234</a:t>
            </a:r>
          </a:p>
          <a:p>
            <a:r>
              <a:rPr lang="x-none" sz="2000">
                <a:solidFill>
                  <a:schemeClr val="tx1"/>
                </a:solidFill>
                <a:latin typeface="Times New Roman"/>
                <a:hlinkClick r:id="rId5"/>
              </a:rPr>
              <a:t>http://www.osti.gov/scitech/servlets/purl/10157028/</a:t>
            </a:r>
          </a:p>
          <a:p>
            <a:r>
              <a:rPr lang="x-none" sz="2000">
                <a:solidFill>
                  <a:schemeClr val="tx1"/>
                </a:solidFill>
                <a:latin typeface="Times New Roman"/>
                <a:hlinkClick r:id="rId6"/>
              </a:rPr>
              <a:t>http://www.reliasoft.com/newsletter/v8i2/reliability.htm</a:t>
            </a:r>
          </a:p>
          <a:p>
            <a:r>
              <a:rPr lang="x-none" sz="2000">
                <a:solidFill>
                  <a:schemeClr val="tx1"/>
                </a:solidFill>
                <a:latin typeface="Times New Roman"/>
                <a:hlinkClick r:id="rId7"/>
              </a:rPr>
              <a:t>http://www.design1st.com/Design-Resource-Library/design_tips/Design_for_Maintainability.pdf</a:t>
            </a:r>
          </a:p>
          <a:p>
            <a:endParaRPr lang="x-none" sz="200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2719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5" name="OTLSHAPE_T_2119ccae4153417faccfee4d4f65f9b1_HorizontalConnector1"/>
          <p:cNvCxnSpPr/>
          <p:nvPr>
            <p:custDataLst>
              <p:tags r:id="rId2"/>
            </p:custDataLst>
          </p:nvPr>
        </p:nvCxnSpPr>
        <p:spPr>
          <a:xfrm flipV="1">
            <a:off x="1597884" y="5333134"/>
            <a:ext cx="5741523" cy="1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OTLSHAPE_T_bf2c87e06b5d494da15428b5029c0184_HorizontalConnector1"/>
          <p:cNvCxnSpPr/>
          <p:nvPr>
            <p:custDataLst>
              <p:tags r:id="rId3"/>
            </p:custDataLst>
          </p:nvPr>
        </p:nvCxnSpPr>
        <p:spPr>
          <a:xfrm>
            <a:off x="1597884" y="5013010"/>
            <a:ext cx="5703376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OTLSHAPE_T_b07556240da844fcb2cc5abe2e3796e1_HorizontalConnector1"/>
          <p:cNvCxnSpPr/>
          <p:nvPr>
            <p:custDataLst>
              <p:tags r:id="rId4"/>
            </p:custDataLst>
          </p:nvPr>
        </p:nvCxnSpPr>
        <p:spPr>
          <a:xfrm>
            <a:off x="966031" y="4746311"/>
            <a:ext cx="5820247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OTLSHAPE_T_8a130dce32bc4e2fbff0e6de5bfcef85_HorizontalConnector1"/>
          <p:cNvCxnSpPr/>
          <p:nvPr>
            <p:custDataLst>
              <p:tags r:id="rId5"/>
            </p:custDataLst>
          </p:nvPr>
        </p:nvCxnSpPr>
        <p:spPr>
          <a:xfrm>
            <a:off x="1597884" y="4479610"/>
            <a:ext cx="4768782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OTLSHAPE_T_90d1731f7cc141739d924eb544babfd3_HorizontalConnector1"/>
          <p:cNvCxnSpPr/>
          <p:nvPr>
            <p:custDataLst>
              <p:tags r:id="rId6"/>
            </p:custDataLst>
          </p:nvPr>
        </p:nvCxnSpPr>
        <p:spPr>
          <a:xfrm>
            <a:off x="1597884" y="4212910"/>
            <a:ext cx="4768781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OTLSHAPE_T_5a9ccb9710c746ab816a2ca0367f1682_HorizontalConnector1"/>
          <p:cNvCxnSpPr/>
          <p:nvPr>
            <p:custDataLst>
              <p:tags r:id="rId7"/>
            </p:custDataLst>
          </p:nvPr>
        </p:nvCxnSpPr>
        <p:spPr>
          <a:xfrm>
            <a:off x="1597884" y="3946210"/>
            <a:ext cx="4768781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OTLSHAPE_T_20ba5a8b98394a80a6391cdc4c9a2d01_HorizontalConnector1"/>
          <p:cNvCxnSpPr/>
          <p:nvPr>
            <p:custDataLst>
              <p:tags r:id="rId8"/>
            </p:custDataLst>
          </p:nvPr>
        </p:nvCxnSpPr>
        <p:spPr>
          <a:xfrm>
            <a:off x="2112456" y="3679510"/>
            <a:ext cx="425420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OTLSHAPE_T_05ecdb2bd8f6458bbbc0b64b95947f90_HorizontalConnector1"/>
          <p:cNvCxnSpPr/>
          <p:nvPr>
            <p:custDataLst>
              <p:tags r:id="rId9"/>
            </p:custDataLst>
          </p:nvPr>
        </p:nvCxnSpPr>
        <p:spPr>
          <a:xfrm>
            <a:off x="2203533" y="3412810"/>
            <a:ext cx="3075950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OTLSHAPE_T_73a753fc3eb04cce8a74f5f2ee475fdf_HorizontalConnector1"/>
          <p:cNvCxnSpPr/>
          <p:nvPr>
            <p:custDataLst>
              <p:tags r:id="rId10"/>
            </p:custDataLst>
          </p:nvPr>
        </p:nvCxnSpPr>
        <p:spPr>
          <a:xfrm>
            <a:off x="2332426" y="3146110"/>
            <a:ext cx="256558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OTLSHAPE_T_3d5524b220ea4232b2aca4dceb1fd24f_HorizontalConnector1"/>
          <p:cNvCxnSpPr/>
          <p:nvPr>
            <p:custDataLst>
              <p:tags r:id="rId11"/>
            </p:custDataLst>
          </p:nvPr>
        </p:nvCxnSpPr>
        <p:spPr>
          <a:xfrm>
            <a:off x="1257637" y="2879410"/>
            <a:ext cx="364037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OTLSHAPE_T_f2348e38963f41f4a77615af20b11c5e_HorizontalConnector1"/>
          <p:cNvCxnSpPr/>
          <p:nvPr>
            <p:custDataLst>
              <p:tags r:id="rId12"/>
            </p:custDataLst>
          </p:nvPr>
        </p:nvCxnSpPr>
        <p:spPr>
          <a:xfrm>
            <a:off x="1903496" y="2612711"/>
            <a:ext cx="299451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4" name="OTLSHAPE_T_87ee498b9b024e72a9fd4bf0b93a907e_HorizontalConnector1"/>
          <p:cNvCxnSpPr/>
          <p:nvPr>
            <p:custDataLst>
              <p:tags r:id="rId13"/>
            </p:custDataLst>
          </p:nvPr>
        </p:nvCxnSpPr>
        <p:spPr>
          <a:xfrm>
            <a:off x="1502506" y="2346010"/>
            <a:ext cx="3395510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OTLSHAPE_T_7f025863b5434f9ca6f083d56cac4820_HorizontalConnector1"/>
          <p:cNvCxnSpPr/>
          <p:nvPr>
            <p:custDataLst>
              <p:tags r:id="rId14"/>
            </p:custDataLst>
          </p:nvPr>
        </p:nvCxnSpPr>
        <p:spPr>
          <a:xfrm>
            <a:off x="1193189" y="2079310"/>
            <a:ext cx="303725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OTLSHAPE_T_e5652226da04437dabe9c56b52035fcd_HorizontalConnector1"/>
          <p:cNvCxnSpPr/>
          <p:nvPr>
            <p:custDataLst>
              <p:tags r:id="rId15"/>
            </p:custDataLst>
          </p:nvPr>
        </p:nvCxnSpPr>
        <p:spPr>
          <a:xfrm>
            <a:off x="2094614" y="1812611"/>
            <a:ext cx="972358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OTLSHAPE_T_0c43ef4a38ab46e5bbc576f52f3f63fc_HorizontalConnector1"/>
          <p:cNvCxnSpPr>
            <a:stCxn id="926" idx="3"/>
          </p:cNvCxnSpPr>
          <p:nvPr>
            <p:custDataLst>
              <p:tags r:id="rId16"/>
            </p:custDataLst>
          </p:nvPr>
        </p:nvCxnSpPr>
        <p:spPr>
          <a:xfrm flipV="1">
            <a:off x="1749216" y="1476991"/>
            <a:ext cx="726481" cy="1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OTLSHAPE_T_5a184d61f5e2438db63ae5802af9b305_HorizontalConnector1"/>
          <p:cNvCxnSpPr/>
          <p:nvPr>
            <p:custDataLst>
              <p:tags r:id="rId17"/>
            </p:custDataLst>
          </p:nvPr>
        </p:nvCxnSpPr>
        <p:spPr>
          <a:xfrm>
            <a:off x="1101517" y="1072454"/>
            <a:ext cx="801979" cy="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1" name="OTLSHAPE_TB_00000000000000000000000000000000_LeftEndCaps"/>
          <p:cNvSpPr txBox="1"/>
          <p:nvPr>
            <p:custDataLst>
              <p:tags r:id="rId18"/>
            </p:custDataLst>
          </p:nvPr>
        </p:nvSpPr>
        <p:spPr>
          <a:xfrm>
            <a:off x="129791" y="6140678"/>
            <a:ext cx="345993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38">
                <a:solidFill>
                  <a:srgbClr val="C0504D"/>
                </a:solidFill>
                <a:latin typeface="Calibri"/>
              </a:rPr>
              <a:t>2016</a:t>
            </a:r>
          </a:p>
        </p:txBody>
      </p:sp>
      <p:sp>
        <p:nvSpPr>
          <p:cNvPr id="852" name="OTLSHAPE_TB_00000000000000000000000000000000_RightEndCaps"/>
          <p:cNvSpPr txBox="1"/>
          <p:nvPr>
            <p:custDataLst>
              <p:tags r:id="rId19"/>
            </p:custDataLst>
          </p:nvPr>
        </p:nvSpPr>
        <p:spPr>
          <a:xfrm>
            <a:off x="8545191" y="6140678"/>
            <a:ext cx="345993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b="1" spc="-38">
                <a:solidFill>
                  <a:srgbClr val="C0504D"/>
                </a:solidFill>
                <a:latin typeface="Calibri"/>
              </a:rPr>
              <a:t>2017</a:t>
            </a:r>
          </a:p>
        </p:txBody>
      </p:sp>
      <p:sp>
        <p:nvSpPr>
          <p:cNvPr id="853" name="OTLSHAPE_TB_00000000000000000000000000000000_ScaleContainer"/>
          <p:cNvSpPr/>
          <p:nvPr>
            <p:custDataLst>
              <p:tags r:id="rId20"/>
            </p:custDataLst>
          </p:nvPr>
        </p:nvSpPr>
        <p:spPr>
          <a:xfrm>
            <a:off x="576263" y="6057900"/>
            <a:ext cx="7886700" cy="381000"/>
          </a:xfrm>
          <a:prstGeom prst="rect">
            <a:avLst/>
          </a:prstGeom>
          <a:gradFill flip="none" rotWithShape="1">
            <a:gsLst>
              <a:gs pos="0">
                <a:srgbClr val="1F497D"/>
              </a:gs>
              <a:gs pos="0">
                <a:srgbClr val="1F497D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OTLSHAPE_TB_00000000000000000000000000000000_ElapsedTime"/>
          <p:cNvSpPr/>
          <p:nvPr>
            <p:custDataLst>
              <p:tags r:id="rId21"/>
            </p:custDataLst>
          </p:nvPr>
        </p:nvSpPr>
        <p:spPr>
          <a:xfrm>
            <a:off x="576262" y="6394533"/>
            <a:ext cx="6210016" cy="45719"/>
          </a:xfrm>
          <a:prstGeom prst="rect">
            <a:avLst/>
          </a:prstGeom>
          <a:solidFill>
            <a:srgbClr val="FF0000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5" name="OTLSHAPE_TB_00000000000000000000000000000000_TodayMarkerShape"/>
          <p:cNvSpPr/>
          <p:nvPr>
            <p:custDataLst>
              <p:tags r:id="rId22"/>
            </p:custDataLst>
          </p:nvPr>
        </p:nvSpPr>
        <p:spPr>
          <a:xfrm>
            <a:off x="6738654" y="6432558"/>
            <a:ext cx="85725" cy="127000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6" name="OTLSHAPE_TB_00000000000000000000000000000000_TodayMarkerText"/>
          <p:cNvSpPr txBox="1"/>
          <p:nvPr>
            <p:custDataLst>
              <p:tags r:id="rId23"/>
            </p:custDataLst>
          </p:nvPr>
        </p:nvSpPr>
        <p:spPr>
          <a:xfrm>
            <a:off x="4794134" y="6566594"/>
            <a:ext cx="367088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20">
                <a:solidFill>
                  <a:schemeClr val="dk1"/>
                </a:solidFill>
                <a:latin typeface="Calibri"/>
              </a:rPr>
              <a:t>Today</a:t>
            </a:r>
          </a:p>
        </p:txBody>
      </p:sp>
      <p:sp>
        <p:nvSpPr>
          <p:cNvPr id="857" name="OTLSHAPE_TB_00000000000000000000000000000000_TimescaleInterval1"/>
          <p:cNvSpPr txBox="1"/>
          <p:nvPr>
            <p:custDataLst>
              <p:tags r:id="rId24"/>
            </p:custDataLst>
          </p:nvPr>
        </p:nvSpPr>
        <p:spPr>
          <a:xfrm>
            <a:off x="623888" y="6155373"/>
            <a:ext cx="23812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14">
                <a:solidFill>
                  <a:schemeClr val="lt1"/>
                </a:solidFill>
                <a:latin typeface="Calibri"/>
              </a:rPr>
              <a:t>Day 1</a:t>
            </a:r>
          </a:p>
        </p:txBody>
      </p:sp>
      <p:cxnSp>
        <p:nvCxnSpPr>
          <p:cNvPr id="858" name="OTLSHAPE_TB_00000000000000000000000000000000_Separator1"/>
          <p:cNvCxnSpPr/>
          <p:nvPr>
            <p:custDataLst>
              <p:tags r:id="rId25"/>
            </p:custDataLst>
          </p:nvPr>
        </p:nvCxnSpPr>
        <p:spPr>
          <a:xfrm>
            <a:off x="1701592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9" name="OTLSHAPE_TB_00000000000000000000000000000000_TimescaleInterval2"/>
          <p:cNvSpPr txBox="1"/>
          <p:nvPr>
            <p:custDataLst>
              <p:tags r:id="rId26"/>
            </p:custDataLst>
          </p:nvPr>
        </p:nvSpPr>
        <p:spPr>
          <a:xfrm>
            <a:off x="1749217" y="6155373"/>
            <a:ext cx="113204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6">
                <a:solidFill>
                  <a:schemeClr val="lt1"/>
                </a:solidFill>
                <a:latin typeface="Calibri"/>
              </a:rPr>
              <a:t>60</a:t>
            </a:r>
          </a:p>
        </p:txBody>
      </p:sp>
      <p:cxnSp>
        <p:nvCxnSpPr>
          <p:cNvPr id="860" name="OTLSHAPE_TB_00000000000000000000000000000000_Separator2"/>
          <p:cNvCxnSpPr/>
          <p:nvPr>
            <p:custDataLst>
              <p:tags r:id="rId27"/>
            </p:custDataLst>
          </p:nvPr>
        </p:nvCxnSpPr>
        <p:spPr>
          <a:xfrm>
            <a:off x="2826920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1" name="OTLSHAPE_TB_00000000000000000000000000000000_TimescaleInterval3"/>
          <p:cNvSpPr txBox="1"/>
          <p:nvPr>
            <p:custDataLst>
              <p:tags r:id="rId28"/>
            </p:custDataLst>
          </p:nvPr>
        </p:nvSpPr>
        <p:spPr>
          <a:xfrm>
            <a:off x="2874546" y="6155373"/>
            <a:ext cx="17384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2">
                <a:solidFill>
                  <a:schemeClr val="lt1"/>
                </a:solidFill>
                <a:latin typeface="Calibri"/>
              </a:rPr>
              <a:t>119</a:t>
            </a:r>
          </a:p>
        </p:txBody>
      </p:sp>
      <p:cxnSp>
        <p:nvCxnSpPr>
          <p:cNvPr id="862" name="OTLSHAPE_TB_00000000000000000000000000000000_Separator3"/>
          <p:cNvCxnSpPr/>
          <p:nvPr>
            <p:custDataLst>
              <p:tags r:id="rId29"/>
            </p:custDataLst>
          </p:nvPr>
        </p:nvCxnSpPr>
        <p:spPr>
          <a:xfrm>
            <a:off x="3952250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3" name="OTLSHAPE_TB_00000000000000000000000000000000_TimescaleInterval4"/>
          <p:cNvSpPr txBox="1"/>
          <p:nvPr>
            <p:custDataLst>
              <p:tags r:id="rId30"/>
            </p:custDataLst>
          </p:nvPr>
        </p:nvSpPr>
        <p:spPr>
          <a:xfrm>
            <a:off x="3999875" y="6155373"/>
            <a:ext cx="17384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2">
                <a:solidFill>
                  <a:schemeClr val="lt1"/>
                </a:solidFill>
                <a:latin typeface="Calibri"/>
              </a:rPr>
              <a:t>178</a:t>
            </a:r>
          </a:p>
        </p:txBody>
      </p:sp>
      <p:cxnSp>
        <p:nvCxnSpPr>
          <p:cNvPr id="864" name="OTLSHAPE_TB_00000000000000000000000000000000_Separator4"/>
          <p:cNvCxnSpPr/>
          <p:nvPr>
            <p:custDataLst>
              <p:tags r:id="rId31"/>
            </p:custDataLst>
          </p:nvPr>
        </p:nvCxnSpPr>
        <p:spPr>
          <a:xfrm>
            <a:off x="5077578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5" name="OTLSHAPE_TB_00000000000000000000000000000000_TimescaleInterval5"/>
          <p:cNvSpPr txBox="1"/>
          <p:nvPr>
            <p:custDataLst>
              <p:tags r:id="rId32"/>
            </p:custDataLst>
          </p:nvPr>
        </p:nvSpPr>
        <p:spPr>
          <a:xfrm>
            <a:off x="5125204" y="6155373"/>
            <a:ext cx="17384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2">
                <a:solidFill>
                  <a:schemeClr val="lt1"/>
                </a:solidFill>
                <a:latin typeface="Calibri"/>
              </a:rPr>
              <a:t>237</a:t>
            </a:r>
          </a:p>
        </p:txBody>
      </p:sp>
      <p:cxnSp>
        <p:nvCxnSpPr>
          <p:cNvPr id="866" name="OTLSHAPE_TB_00000000000000000000000000000000_Separator5"/>
          <p:cNvCxnSpPr/>
          <p:nvPr>
            <p:custDataLst>
              <p:tags r:id="rId33"/>
            </p:custDataLst>
          </p:nvPr>
        </p:nvCxnSpPr>
        <p:spPr>
          <a:xfrm>
            <a:off x="6202907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7" name="OTLSHAPE_TB_00000000000000000000000000000000_TimescaleInterval6"/>
          <p:cNvSpPr txBox="1"/>
          <p:nvPr>
            <p:custDataLst>
              <p:tags r:id="rId34"/>
            </p:custDataLst>
          </p:nvPr>
        </p:nvSpPr>
        <p:spPr>
          <a:xfrm>
            <a:off x="6250533" y="6155373"/>
            <a:ext cx="17384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2">
                <a:solidFill>
                  <a:schemeClr val="lt1"/>
                </a:solidFill>
                <a:latin typeface="Calibri"/>
              </a:rPr>
              <a:t>296</a:t>
            </a:r>
          </a:p>
        </p:txBody>
      </p:sp>
      <p:cxnSp>
        <p:nvCxnSpPr>
          <p:cNvPr id="868" name="OTLSHAPE_TB_00000000000000000000000000000000_Separator6"/>
          <p:cNvCxnSpPr/>
          <p:nvPr>
            <p:custDataLst>
              <p:tags r:id="rId35"/>
            </p:custDataLst>
          </p:nvPr>
        </p:nvCxnSpPr>
        <p:spPr>
          <a:xfrm>
            <a:off x="7328236" y="61468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9" name="OTLSHAPE_TB_00000000000000000000000000000000_TimescaleInterval7"/>
          <p:cNvSpPr txBox="1"/>
          <p:nvPr>
            <p:custDataLst>
              <p:tags r:id="rId36"/>
            </p:custDataLst>
          </p:nvPr>
        </p:nvSpPr>
        <p:spPr>
          <a:xfrm>
            <a:off x="7375862" y="6155373"/>
            <a:ext cx="17384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2">
                <a:solidFill>
                  <a:schemeClr val="lt1"/>
                </a:solidFill>
                <a:latin typeface="Calibri"/>
              </a:rPr>
              <a:t>355</a:t>
            </a:r>
          </a:p>
        </p:txBody>
      </p:sp>
      <p:sp>
        <p:nvSpPr>
          <p:cNvPr id="911" name="OTLSHAPE_T_5a184d61f5e2438db63ae5802af9b305_Shape"/>
          <p:cNvSpPr/>
          <p:nvPr>
            <p:custDataLst>
              <p:tags r:id="rId37"/>
            </p:custDataLst>
          </p:nvPr>
        </p:nvSpPr>
        <p:spPr>
          <a:xfrm>
            <a:off x="1903496" y="970854"/>
            <a:ext cx="600075" cy="2032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OTLSHAPE_T_5a184d61f5e2438db63ae5802af9b305_ShapePercentage" hidden="1"/>
          <p:cNvSpPr/>
          <p:nvPr>
            <p:custDataLst>
              <p:tags r:id="rId38"/>
            </p:custDataLst>
          </p:nvPr>
        </p:nvSpPr>
        <p:spPr>
          <a:xfrm>
            <a:off x="1815898" y="-1659297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13" name="OTLSHAPE_T_5a184d61f5e2438db63ae5802af9b305_Duration" hidden="1"/>
          <p:cNvSpPr txBox="1"/>
          <p:nvPr>
            <p:custDataLst>
              <p:tags r:id="rId39"/>
            </p:custDataLst>
          </p:nvPr>
        </p:nvSpPr>
        <p:spPr>
          <a:xfrm>
            <a:off x="0" y="-1804592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31 días</a:t>
            </a:r>
          </a:p>
        </p:txBody>
      </p:sp>
      <p:sp>
        <p:nvSpPr>
          <p:cNvPr id="914" name="OTLSHAPE_T_5a184d61f5e2438db63ae5802af9b305_TextPercentage" hidden="1"/>
          <p:cNvSpPr txBox="1"/>
          <p:nvPr>
            <p:custDataLst>
              <p:tags r:id="rId40"/>
            </p:custDataLst>
          </p:nvPr>
        </p:nvSpPr>
        <p:spPr>
          <a:xfrm>
            <a:off x="0" y="-1573191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15" name="OTLSHAPE_T_5a184d61f5e2438db63ae5802af9b305_StartDate" hidden="1"/>
          <p:cNvSpPr txBox="1"/>
          <p:nvPr>
            <p:custDataLst>
              <p:tags r:id="rId41"/>
            </p:custDataLst>
          </p:nvPr>
        </p:nvSpPr>
        <p:spPr>
          <a:xfrm>
            <a:off x="0" y="-1573191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16" name="OTLSHAPE_T_5a184d61f5e2438db63ae5802af9b305_EndDate" hidden="1"/>
          <p:cNvSpPr txBox="1"/>
          <p:nvPr>
            <p:custDataLst>
              <p:tags r:id="rId42"/>
            </p:custDataLst>
          </p:nvPr>
        </p:nvSpPr>
        <p:spPr>
          <a:xfrm>
            <a:off x="0" y="-1573191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17" name="OTLSHAPE_T_5a184d61f5e2438db63ae5802af9b305_JoinedDate"/>
          <p:cNvSpPr txBox="1"/>
          <p:nvPr>
            <p:custDataLst>
              <p:tags r:id="rId43"/>
            </p:custDataLst>
          </p:nvPr>
        </p:nvSpPr>
        <p:spPr>
          <a:xfrm>
            <a:off x="2532869" y="995510"/>
            <a:ext cx="139137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4/1/2016 - 5/1/2016</a:t>
            </a:r>
          </a:p>
        </p:txBody>
      </p:sp>
      <p:sp>
        <p:nvSpPr>
          <p:cNvPr id="918" name="OTLSHAPE_T_5a184d61f5e2438db63ae5802af9b305_Title"/>
          <p:cNvSpPr txBox="1"/>
          <p:nvPr>
            <p:custDataLst>
              <p:tags r:id="rId44"/>
            </p:custDataLst>
          </p:nvPr>
        </p:nvSpPr>
        <p:spPr>
          <a:xfrm>
            <a:off x="182848" y="901936"/>
            <a:ext cx="127635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/>
              </a:rPr>
              <a:t>Team Forming</a:t>
            </a:r>
          </a:p>
        </p:txBody>
      </p:sp>
      <p:sp>
        <p:nvSpPr>
          <p:cNvPr id="919" name="OTLSHAPE_T_0c43ef4a38ab46e5bbc576f52f3f63fc_Shape"/>
          <p:cNvSpPr/>
          <p:nvPr>
            <p:custDataLst>
              <p:tags r:id="rId45"/>
            </p:custDataLst>
          </p:nvPr>
        </p:nvSpPr>
        <p:spPr>
          <a:xfrm>
            <a:off x="2475697" y="1375391"/>
            <a:ext cx="619125" cy="2032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OTLSHAPE_T_0c43ef4a38ab46e5bbc576f52f3f63fc_ShapePercentage" hidden="1"/>
          <p:cNvSpPr/>
          <p:nvPr>
            <p:custDataLst>
              <p:tags r:id="rId46"/>
            </p:custDataLst>
          </p:nvPr>
        </p:nvSpPr>
        <p:spPr>
          <a:xfrm>
            <a:off x="2388099" y="-125476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21" name="OTLSHAPE_T_0c43ef4a38ab46e5bbc576f52f3f63fc_Duration" hidden="1"/>
          <p:cNvSpPr txBox="1"/>
          <p:nvPr>
            <p:custDataLst>
              <p:tags r:id="rId47"/>
            </p:custDataLst>
          </p:nvPr>
        </p:nvSpPr>
        <p:spPr>
          <a:xfrm>
            <a:off x="0" y="-1400055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32 días</a:t>
            </a:r>
          </a:p>
        </p:txBody>
      </p:sp>
      <p:sp>
        <p:nvSpPr>
          <p:cNvPr id="922" name="OTLSHAPE_T_0c43ef4a38ab46e5bbc576f52f3f63fc_TextPercentage" hidden="1"/>
          <p:cNvSpPr txBox="1"/>
          <p:nvPr>
            <p:custDataLst>
              <p:tags r:id="rId48"/>
            </p:custDataLst>
          </p:nvPr>
        </p:nvSpPr>
        <p:spPr>
          <a:xfrm>
            <a:off x="0" y="-1168654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23" name="OTLSHAPE_T_0c43ef4a38ab46e5bbc576f52f3f63fc_StartDate" hidden="1"/>
          <p:cNvSpPr txBox="1"/>
          <p:nvPr>
            <p:custDataLst>
              <p:tags r:id="rId49"/>
            </p:custDataLst>
          </p:nvPr>
        </p:nvSpPr>
        <p:spPr>
          <a:xfrm>
            <a:off x="0" y="-1168654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24" name="OTLSHAPE_T_0c43ef4a38ab46e5bbc576f52f3f63fc_EndDate" hidden="1"/>
          <p:cNvSpPr txBox="1"/>
          <p:nvPr>
            <p:custDataLst>
              <p:tags r:id="rId50"/>
            </p:custDataLst>
          </p:nvPr>
        </p:nvSpPr>
        <p:spPr>
          <a:xfrm>
            <a:off x="0" y="-1168654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25" name="OTLSHAPE_T_0c43ef4a38ab46e5bbc576f52f3f63fc_JoinedDate"/>
          <p:cNvSpPr txBox="1"/>
          <p:nvPr>
            <p:custDataLst>
              <p:tags r:id="rId51"/>
            </p:custDataLst>
          </p:nvPr>
        </p:nvSpPr>
        <p:spPr>
          <a:xfrm>
            <a:off x="3124144" y="1400048"/>
            <a:ext cx="132542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5/1/2016 - 6/1/2016</a:t>
            </a:r>
          </a:p>
        </p:txBody>
      </p:sp>
      <p:sp>
        <p:nvSpPr>
          <p:cNvPr id="926" name="OTLSHAPE_T_0c43ef4a38ab46e5bbc576f52f3f63fc_Title"/>
          <p:cNvSpPr txBox="1"/>
          <p:nvPr>
            <p:custDataLst>
              <p:tags r:id="rId52"/>
            </p:custDataLst>
          </p:nvPr>
        </p:nvSpPr>
        <p:spPr>
          <a:xfrm>
            <a:off x="182847" y="1306473"/>
            <a:ext cx="1566369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100" b="1">
                <a:solidFill>
                  <a:schemeClr val="dk1"/>
                </a:solidFill>
                <a:latin typeface="Calibri"/>
              </a:rPr>
              <a:t>Project/Advisor Selection</a:t>
            </a:r>
          </a:p>
        </p:txBody>
      </p:sp>
      <p:sp>
        <p:nvSpPr>
          <p:cNvPr id="927" name="OTLSHAPE_T_e5652226da04437dabe9c56b52035fcd_Shape"/>
          <p:cNvSpPr/>
          <p:nvPr>
            <p:custDataLst>
              <p:tags r:id="rId53"/>
            </p:custDataLst>
          </p:nvPr>
        </p:nvSpPr>
        <p:spPr>
          <a:xfrm>
            <a:off x="3066971" y="1711010"/>
            <a:ext cx="600075" cy="2032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OTLSHAPE_T_e5652226da04437dabe9c56b52035fcd_ShapePercentage" hidden="1"/>
          <p:cNvSpPr/>
          <p:nvPr>
            <p:custDataLst>
              <p:tags r:id="rId54"/>
            </p:custDataLst>
          </p:nvPr>
        </p:nvSpPr>
        <p:spPr>
          <a:xfrm>
            <a:off x="2979374" y="-919141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29" name="OTLSHAPE_T_e5652226da04437dabe9c56b52035fcd_Duration" hidden="1"/>
          <p:cNvSpPr txBox="1"/>
          <p:nvPr>
            <p:custDataLst>
              <p:tags r:id="rId55"/>
            </p:custDataLst>
          </p:nvPr>
        </p:nvSpPr>
        <p:spPr>
          <a:xfrm>
            <a:off x="0" y="-995517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31 días</a:t>
            </a:r>
          </a:p>
        </p:txBody>
      </p:sp>
      <p:sp>
        <p:nvSpPr>
          <p:cNvPr id="930" name="OTLSHAPE_T_e5652226da04437dabe9c56b52035fcd_TextPercentage" hidden="1"/>
          <p:cNvSpPr txBox="1"/>
          <p:nvPr>
            <p:custDataLst>
              <p:tags r:id="rId56"/>
            </p:custDataLst>
          </p:nvPr>
        </p:nvSpPr>
        <p:spPr>
          <a:xfrm>
            <a:off x="0" y="-7641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31" name="OTLSHAPE_T_e5652226da04437dabe9c56b52035fcd_StartDate" hidden="1"/>
          <p:cNvSpPr txBox="1"/>
          <p:nvPr>
            <p:custDataLst>
              <p:tags r:id="rId57"/>
            </p:custDataLst>
          </p:nvPr>
        </p:nvSpPr>
        <p:spPr>
          <a:xfrm>
            <a:off x="0" y="-7641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32" name="OTLSHAPE_T_e5652226da04437dabe9c56b52035fcd_EndDate" hidden="1"/>
          <p:cNvSpPr txBox="1"/>
          <p:nvPr>
            <p:custDataLst>
              <p:tags r:id="rId58"/>
            </p:custDataLst>
          </p:nvPr>
        </p:nvSpPr>
        <p:spPr>
          <a:xfrm>
            <a:off x="0" y="-7641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33" name="OTLSHAPE_T_e5652226da04437dabe9c56b52035fcd_JoinedDate"/>
          <p:cNvSpPr txBox="1"/>
          <p:nvPr>
            <p:custDataLst>
              <p:tags r:id="rId59"/>
            </p:custDataLst>
          </p:nvPr>
        </p:nvSpPr>
        <p:spPr>
          <a:xfrm>
            <a:off x="3696346" y="1735666"/>
            <a:ext cx="143979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6/1/2016 - 7/1/2016</a:t>
            </a:r>
          </a:p>
        </p:txBody>
      </p:sp>
      <p:sp>
        <p:nvSpPr>
          <p:cNvPr id="934" name="OTLSHAPE_T_e5652226da04437dabe9c56b52035fcd_Title"/>
          <p:cNvSpPr txBox="1"/>
          <p:nvPr>
            <p:custDataLst>
              <p:tags r:id="rId60"/>
            </p:custDataLst>
          </p:nvPr>
        </p:nvSpPr>
        <p:spPr>
          <a:xfrm>
            <a:off x="182848" y="1727972"/>
            <a:ext cx="214957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Preliminary Ideas/Brainstorming</a:t>
            </a:r>
          </a:p>
        </p:txBody>
      </p:sp>
      <p:sp>
        <p:nvSpPr>
          <p:cNvPr id="935" name="OTLSHAPE_T_7f025863b5434f9ca6f083d56cac4820_Shape"/>
          <p:cNvSpPr/>
          <p:nvPr>
            <p:custDataLst>
              <p:tags r:id="rId61"/>
            </p:custDataLst>
          </p:nvPr>
        </p:nvSpPr>
        <p:spPr>
          <a:xfrm>
            <a:off x="4230447" y="1977710"/>
            <a:ext cx="638175" cy="20320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OTLSHAPE_T_7f025863b5434f9ca6f083d56cac4820_ShapePercentage" hidden="1"/>
          <p:cNvSpPr/>
          <p:nvPr>
            <p:custDataLst>
              <p:tags r:id="rId62"/>
            </p:custDataLst>
          </p:nvPr>
        </p:nvSpPr>
        <p:spPr>
          <a:xfrm>
            <a:off x="4142849" y="-652441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37" name="OTLSHAPE_T_7f025863b5434f9ca6f083d56cac4820_Duration" hidden="1"/>
          <p:cNvSpPr txBox="1"/>
          <p:nvPr>
            <p:custDataLst>
              <p:tags r:id="rId63"/>
            </p:custDataLst>
          </p:nvPr>
        </p:nvSpPr>
        <p:spPr>
          <a:xfrm>
            <a:off x="0" y="-728817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33 días</a:t>
            </a:r>
          </a:p>
        </p:txBody>
      </p:sp>
      <p:sp>
        <p:nvSpPr>
          <p:cNvPr id="938" name="OTLSHAPE_T_7f025863b5434f9ca6f083d56cac4820_TextPercentage" hidden="1"/>
          <p:cNvSpPr txBox="1"/>
          <p:nvPr>
            <p:custDataLst>
              <p:tags r:id="rId64"/>
            </p:custDataLst>
          </p:nvPr>
        </p:nvSpPr>
        <p:spPr>
          <a:xfrm>
            <a:off x="0" y="-4974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39" name="OTLSHAPE_T_7f025863b5434f9ca6f083d56cac4820_StartDate" hidden="1"/>
          <p:cNvSpPr txBox="1"/>
          <p:nvPr>
            <p:custDataLst>
              <p:tags r:id="rId65"/>
            </p:custDataLst>
          </p:nvPr>
        </p:nvSpPr>
        <p:spPr>
          <a:xfrm>
            <a:off x="0" y="-4974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40" name="OTLSHAPE_T_7f025863b5434f9ca6f083d56cac4820_EndDate" hidden="1"/>
          <p:cNvSpPr txBox="1"/>
          <p:nvPr>
            <p:custDataLst>
              <p:tags r:id="rId66"/>
            </p:custDataLst>
          </p:nvPr>
        </p:nvSpPr>
        <p:spPr>
          <a:xfrm>
            <a:off x="0" y="-4974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41" name="OTLSHAPE_T_7f025863b5434f9ca6f083d56cac4820_JoinedDate"/>
          <p:cNvSpPr txBox="1"/>
          <p:nvPr>
            <p:custDataLst>
              <p:tags r:id="rId67"/>
            </p:custDataLst>
          </p:nvPr>
        </p:nvSpPr>
        <p:spPr>
          <a:xfrm>
            <a:off x="4897967" y="2002366"/>
            <a:ext cx="130493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8/1/2016 - 9/2/2016</a:t>
            </a:r>
          </a:p>
        </p:txBody>
      </p:sp>
      <p:sp>
        <p:nvSpPr>
          <p:cNvPr id="942" name="OTLSHAPE_T_7f025863b5434f9ca6f083d56cac4820_Title"/>
          <p:cNvSpPr txBox="1"/>
          <p:nvPr>
            <p:custDataLst>
              <p:tags r:id="rId68"/>
            </p:custDataLst>
          </p:nvPr>
        </p:nvSpPr>
        <p:spPr>
          <a:xfrm>
            <a:off x="182848" y="1994672"/>
            <a:ext cx="1720648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/>
              </a:rPr>
              <a:t>Elevator Speech</a:t>
            </a:r>
          </a:p>
        </p:txBody>
      </p:sp>
      <p:sp>
        <p:nvSpPr>
          <p:cNvPr id="943" name="OTLSHAPE_T_87ee498b9b024e72a9fd4bf0b93a907e_Shape"/>
          <p:cNvSpPr/>
          <p:nvPr>
            <p:custDataLst>
              <p:tags r:id="rId69"/>
            </p:custDataLst>
          </p:nvPr>
        </p:nvSpPr>
        <p:spPr>
          <a:xfrm>
            <a:off x="4898015" y="2244410"/>
            <a:ext cx="238125" cy="2032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OTLSHAPE_T_87ee498b9b024e72a9fd4bf0b93a907e_ShapePercentage" hidden="1"/>
          <p:cNvSpPr/>
          <p:nvPr>
            <p:custDataLst>
              <p:tags r:id="rId70"/>
            </p:custDataLst>
          </p:nvPr>
        </p:nvSpPr>
        <p:spPr>
          <a:xfrm>
            <a:off x="4810418" y="-385741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45" name="OTLSHAPE_T_87ee498b9b024e72a9fd4bf0b93a907e_Duration" hidden="1"/>
          <p:cNvSpPr txBox="1"/>
          <p:nvPr>
            <p:custDataLst>
              <p:tags r:id="rId71"/>
            </p:custDataLst>
          </p:nvPr>
        </p:nvSpPr>
        <p:spPr>
          <a:xfrm>
            <a:off x="0" y="-462117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12 días</a:t>
            </a:r>
          </a:p>
        </p:txBody>
      </p:sp>
      <p:sp>
        <p:nvSpPr>
          <p:cNvPr id="946" name="OTLSHAPE_T_87ee498b9b024e72a9fd4bf0b93a907e_TextPercentage" hidden="1"/>
          <p:cNvSpPr txBox="1"/>
          <p:nvPr>
            <p:custDataLst>
              <p:tags r:id="rId72"/>
            </p:custDataLst>
          </p:nvPr>
        </p:nvSpPr>
        <p:spPr>
          <a:xfrm>
            <a:off x="0" y="-2307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47" name="OTLSHAPE_T_87ee498b9b024e72a9fd4bf0b93a907e_StartDate" hidden="1"/>
          <p:cNvSpPr txBox="1"/>
          <p:nvPr>
            <p:custDataLst>
              <p:tags r:id="rId73"/>
            </p:custDataLst>
          </p:nvPr>
        </p:nvSpPr>
        <p:spPr>
          <a:xfrm>
            <a:off x="0" y="-2307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48" name="OTLSHAPE_T_87ee498b9b024e72a9fd4bf0b93a907e_EndDate" hidden="1"/>
          <p:cNvSpPr txBox="1"/>
          <p:nvPr>
            <p:custDataLst>
              <p:tags r:id="rId74"/>
            </p:custDataLst>
          </p:nvPr>
        </p:nvSpPr>
        <p:spPr>
          <a:xfrm>
            <a:off x="0" y="-230717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49" name="OTLSHAPE_T_87ee498b9b024e72a9fd4bf0b93a907e_JoinedDate"/>
          <p:cNvSpPr txBox="1"/>
          <p:nvPr>
            <p:custDataLst>
              <p:tags r:id="rId75"/>
            </p:custDataLst>
          </p:nvPr>
        </p:nvSpPr>
        <p:spPr>
          <a:xfrm>
            <a:off x="5164996" y="2269066"/>
            <a:ext cx="117246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9/5/2016 - 9/16/2016</a:t>
            </a:r>
          </a:p>
        </p:txBody>
      </p:sp>
      <p:sp>
        <p:nvSpPr>
          <p:cNvPr id="950" name="OTLSHAPE_T_87ee498b9b024e72a9fd4bf0b93a907e_Title"/>
          <p:cNvSpPr txBox="1"/>
          <p:nvPr>
            <p:custDataLst>
              <p:tags r:id="rId76"/>
            </p:custDataLst>
          </p:nvPr>
        </p:nvSpPr>
        <p:spPr>
          <a:xfrm>
            <a:off x="182847" y="2261372"/>
            <a:ext cx="214957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/>
              </a:rPr>
              <a:t>Market Research/Size</a:t>
            </a:r>
          </a:p>
        </p:txBody>
      </p:sp>
      <p:sp>
        <p:nvSpPr>
          <p:cNvPr id="951" name="OTLSHAPE_T_f2348e38963f41f4a77615af20b11c5e_Shape"/>
          <p:cNvSpPr/>
          <p:nvPr>
            <p:custDataLst>
              <p:tags r:id="rId77"/>
            </p:custDataLst>
          </p:nvPr>
        </p:nvSpPr>
        <p:spPr>
          <a:xfrm>
            <a:off x="4898015" y="2511110"/>
            <a:ext cx="238125" cy="2032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TLSHAPE_T_f2348e38963f41f4a77615af20b11c5e_ShapePercentage" hidden="1"/>
          <p:cNvSpPr/>
          <p:nvPr>
            <p:custDataLst>
              <p:tags r:id="rId78"/>
            </p:custDataLst>
          </p:nvPr>
        </p:nvSpPr>
        <p:spPr>
          <a:xfrm>
            <a:off x="4810418" y="-119041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53" name="OTLSHAPE_T_f2348e38963f41f4a77615af20b11c5e_Duration" hidden="1"/>
          <p:cNvSpPr txBox="1"/>
          <p:nvPr>
            <p:custDataLst>
              <p:tags r:id="rId79"/>
            </p:custDataLst>
          </p:nvPr>
        </p:nvSpPr>
        <p:spPr>
          <a:xfrm>
            <a:off x="0" y="-195417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12 días</a:t>
            </a:r>
          </a:p>
        </p:txBody>
      </p:sp>
      <p:sp>
        <p:nvSpPr>
          <p:cNvPr id="954" name="OTLSHAPE_T_f2348e38963f41f4a77615af20b11c5e_TextPercentage" hidden="1"/>
          <p:cNvSpPr txBox="1"/>
          <p:nvPr>
            <p:custDataLst>
              <p:tags r:id="rId80"/>
            </p:custDataLst>
          </p:nvPr>
        </p:nvSpPr>
        <p:spPr>
          <a:xfrm>
            <a:off x="0" y="35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55" name="OTLSHAPE_T_f2348e38963f41f4a77615af20b11c5e_StartDate" hidden="1"/>
          <p:cNvSpPr txBox="1"/>
          <p:nvPr>
            <p:custDataLst>
              <p:tags r:id="rId81"/>
            </p:custDataLst>
          </p:nvPr>
        </p:nvSpPr>
        <p:spPr>
          <a:xfrm>
            <a:off x="0" y="35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56" name="OTLSHAPE_T_f2348e38963f41f4a77615af20b11c5e_EndDate" hidden="1"/>
          <p:cNvSpPr txBox="1"/>
          <p:nvPr>
            <p:custDataLst>
              <p:tags r:id="rId82"/>
            </p:custDataLst>
          </p:nvPr>
        </p:nvSpPr>
        <p:spPr>
          <a:xfrm>
            <a:off x="0" y="35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57" name="OTLSHAPE_T_f2348e38963f41f4a77615af20b11c5e_JoinedDate"/>
          <p:cNvSpPr txBox="1"/>
          <p:nvPr>
            <p:custDataLst>
              <p:tags r:id="rId83"/>
            </p:custDataLst>
          </p:nvPr>
        </p:nvSpPr>
        <p:spPr>
          <a:xfrm>
            <a:off x="5164996" y="2535766"/>
            <a:ext cx="1259383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9/5/2016 - 9/16/2016</a:t>
            </a:r>
          </a:p>
        </p:txBody>
      </p:sp>
      <p:sp>
        <p:nvSpPr>
          <p:cNvPr id="958" name="OTLSHAPE_T_f2348e38963f41f4a77615af20b11c5e_Title"/>
          <p:cNvSpPr txBox="1"/>
          <p:nvPr>
            <p:custDataLst>
              <p:tags r:id="rId84"/>
            </p:custDataLst>
          </p:nvPr>
        </p:nvSpPr>
        <p:spPr>
          <a:xfrm>
            <a:off x="182848" y="2528072"/>
            <a:ext cx="2350022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Overall Design/Porotype Ideas</a:t>
            </a:r>
          </a:p>
        </p:txBody>
      </p:sp>
      <p:sp>
        <p:nvSpPr>
          <p:cNvPr id="959" name="OTLSHAPE_T_3d5524b220ea4232b2aca4dceb1fd24f_Shape"/>
          <p:cNvSpPr/>
          <p:nvPr>
            <p:custDataLst>
              <p:tags r:id="rId85"/>
            </p:custDataLst>
          </p:nvPr>
        </p:nvSpPr>
        <p:spPr>
          <a:xfrm>
            <a:off x="4898015" y="2777810"/>
            <a:ext cx="238125" cy="2032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OTLSHAPE_T_3d5524b220ea4232b2aca4dceb1fd24f_ShapePercentage" hidden="1"/>
          <p:cNvSpPr/>
          <p:nvPr>
            <p:custDataLst>
              <p:tags r:id="rId86"/>
            </p:custDataLst>
          </p:nvPr>
        </p:nvSpPr>
        <p:spPr>
          <a:xfrm>
            <a:off x="4810418" y="1476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61" name="OTLSHAPE_T_3d5524b220ea4232b2aca4dceb1fd24f_Duration" hidden="1"/>
          <p:cNvSpPr txBox="1"/>
          <p:nvPr>
            <p:custDataLst>
              <p:tags r:id="rId87"/>
            </p:custDataLst>
          </p:nvPr>
        </p:nvSpPr>
        <p:spPr>
          <a:xfrm>
            <a:off x="0" y="712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12 días</a:t>
            </a:r>
          </a:p>
        </p:txBody>
      </p:sp>
      <p:sp>
        <p:nvSpPr>
          <p:cNvPr id="962" name="OTLSHAPE_T_3d5524b220ea4232b2aca4dceb1fd24f_TextPercentage" hidden="1"/>
          <p:cNvSpPr txBox="1"/>
          <p:nvPr>
            <p:custDataLst>
              <p:tags r:id="rId88"/>
            </p:custDataLst>
          </p:nvPr>
        </p:nvSpPr>
        <p:spPr>
          <a:xfrm>
            <a:off x="0" y="3026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63" name="OTLSHAPE_T_3d5524b220ea4232b2aca4dceb1fd24f_StartDate" hidden="1"/>
          <p:cNvSpPr txBox="1"/>
          <p:nvPr>
            <p:custDataLst>
              <p:tags r:id="rId89"/>
            </p:custDataLst>
          </p:nvPr>
        </p:nvSpPr>
        <p:spPr>
          <a:xfrm>
            <a:off x="0" y="3026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64" name="OTLSHAPE_T_3d5524b220ea4232b2aca4dceb1fd24f_EndDate" hidden="1"/>
          <p:cNvSpPr txBox="1"/>
          <p:nvPr>
            <p:custDataLst>
              <p:tags r:id="rId90"/>
            </p:custDataLst>
          </p:nvPr>
        </p:nvSpPr>
        <p:spPr>
          <a:xfrm>
            <a:off x="0" y="3026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65" name="OTLSHAPE_T_3d5524b220ea4232b2aca4dceb1fd24f_JoinedDate"/>
          <p:cNvSpPr txBox="1"/>
          <p:nvPr>
            <p:custDataLst>
              <p:tags r:id="rId91"/>
            </p:custDataLst>
          </p:nvPr>
        </p:nvSpPr>
        <p:spPr>
          <a:xfrm>
            <a:off x="5164996" y="2802466"/>
            <a:ext cx="141598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9/5/2016 - 9/16/2016</a:t>
            </a:r>
          </a:p>
        </p:txBody>
      </p:sp>
      <p:sp>
        <p:nvSpPr>
          <p:cNvPr id="966" name="OTLSHAPE_T_3d5524b220ea4232b2aca4dceb1fd24f_Title"/>
          <p:cNvSpPr txBox="1"/>
          <p:nvPr>
            <p:custDataLst>
              <p:tags r:id="rId92"/>
            </p:custDataLst>
          </p:nvPr>
        </p:nvSpPr>
        <p:spPr>
          <a:xfrm>
            <a:off x="182848" y="2794772"/>
            <a:ext cx="1911766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/>
              </a:rPr>
              <a:t>Gantt Chart/QFD</a:t>
            </a:r>
          </a:p>
        </p:txBody>
      </p:sp>
      <p:sp>
        <p:nvSpPr>
          <p:cNvPr id="967" name="OTLSHAPE_T_73a753fc3eb04cce8a74f5f2ee475fdf_Shape"/>
          <p:cNvSpPr/>
          <p:nvPr>
            <p:custDataLst>
              <p:tags r:id="rId93"/>
            </p:custDataLst>
          </p:nvPr>
        </p:nvSpPr>
        <p:spPr>
          <a:xfrm>
            <a:off x="4898015" y="3044510"/>
            <a:ext cx="504825" cy="203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TLSHAPE_T_73a753fc3eb04cce8a74f5f2ee475fdf_ShapePercentage" hidden="1"/>
          <p:cNvSpPr/>
          <p:nvPr>
            <p:custDataLst>
              <p:tags r:id="rId94"/>
            </p:custDataLst>
          </p:nvPr>
        </p:nvSpPr>
        <p:spPr>
          <a:xfrm>
            <a:off x="4810418" y="4143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69" name="OTLSHAPE_T_73a753fc3eb04cce8a74f5f2ee475fdf_Duration" hidden="1"/>
          <p:cNvSpPr txBox="1"/>
          <p:nvPr>
            <p:custDataLst>
              <p:tags r:id="rId95"/>
            </p:custDataLst>
          </p:nvPr>
        </p:nvSpPr>
        <p:spPr>
          <a:xfrm>
            <a:off x="0" y="337983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26 días</a:t>
            </a:r>
          </a:p>
        </p:txBody>
      </p:sp>
      <p:sp>
        <p:nvSpPr>
          <p:cNvPr id="970" name="OTLSHAPE_T_73a753fc3eb04cce8a74f5f2ee475fdf_TextPercentage" hidden="1"/>
          <p:cNvSpPr txBox="1"/>
          <p:nvPr>
            <p:custDataLst>
              <p:tags r:id="rId96"/>
            </p:custDataLst>
          </p:nvPr>
        </p:nvSpPr>
        <p:spPr>
          <a:xfrm>
            <a:off x="0" y="5693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71" name="OTLSHAPE_T_73a753fc3eb04cce8a74f5f2ee475fdf_StartDate" hidden="1"/>
          <p:cNvSpPr txBox="1"/>
          <p:nvPr>
            <p:custDataLst>
              <p:tags r:id="rId97"/>
            </p:custDataLst>
          </p:nvPr>
        </p:nvSpPr>
        <p:spPr>
          <a:xfrm>
            <a:off x="0" y="5693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72" name="OTLSHAPE_T_73a753fc3eb04cce8a74f5f2ee475fdf_EndDate" hidden="1"/>
          <p:cNvSpPr txBox="1"/>
          <p:nvPr>
            <p:custDataLst>
              <p:tags r:id="rId98"/>
            </p:custDataLst>
          </p:nvPr>
        </p:nvSpPr>
        <p:spPr>
          <a:xfrm>
            <a:off x="0" y="5693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73" name="OTLSHAPE_T_73a753fc3eb04cce8a74f5f2ee475fdf_JoinedDate"/>
          <p:cNvSpPr txBox="1"/>
          <p:nvPr>
            <p:custDataLst>
              <p:tags r:id="rId99"/>
            </p:custDataLst>
          </p:nvPr>
        </p:nvSpPr>
        <p:spPr>
          <a:xfrm>
            <a:off x="5432023" y="3069166"/>
            <a:ext cx="1392356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9/5/2016 - 9/30/2016</a:t>
            </a:r>
          </a:p>
        </p:txBody>
      </p:sp>
      <p:sp>
        <p:nvSpPr>
          <p:cNvPr id="974" name="OTLSHAPE_T_73a753fc3eb04cce8a74f5f2ee475fdf_Title"/>
          <p:cNvSpPr txBox="1"/>
          <p:nvPr>
            <p:custDataLst>
              <p:tags r:id="rId100"/>
            </p:custDataLst>
          </p:nvPr>
        </p:nvSpPr>
        <p:spPr>
          <a:xfrm>
            <a:off x="182848" y="3061472"/>
            <a:ext cx="2598451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Piece Design/Solid Words Modeling</a:t>
            </a:r>
          </a:p>
        </p:txBody>
      </p:sp>
      <p:sp>
        <p:nvSpPr>
          <p:cNvPr id="975" name="OTLSHAPE_T_05ecdb2bd8f6458bbbc0b64b95947f90_Shape"/>
          <p:cNvSpPr/>
          <p:nvPr>
            <p:custDataLst>
              <p:tags r:id="rId101"/>
            </p:custDataLst>
          </p:nvPr>
        </p:nvSpPr>
        <p:spPr>
          <a:xfrm>
            <a:off x="5279483" y="3311210"/>
            <a:ext cx="1114425" cy="203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OTLSHAPE_T_05ecdb2bd8f6458bbbc0b64b95947f90_ShapePercentage" hidden="1"/>
          <p:cNvSpPr/>
          <p:nvPr>
            <p:custDataLst>
              <p:tags r:id="rId102"/>
            </p:custDataLst>
          </p:nvPr>
        </p:nvSpPr>
        <p:spPr>
          <a:xfrm>
            <a:off x="5191885" y="6810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77" name="OTLSHAPE_T_05ecdb2bd8f6458bbbc0b64b95947f90_Duration" hidden="1"/>
          <p:cNvSpPr txBox="1"/>
          <p:nvPr>
            <p:custDataLst>
              <p:tags r:id="rId103"/>
            </p:custDataLst>
          </p:nvPr>
        </p:nvSpPr>
        <p:spPr>
          <a:xfrm>
            <a:off x="0" y="6046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58 días</a:t>
            </a:r>
          </a:p>
        </p:txBody>
      </p:sp>
      <p:sp>
        <p:nvSpPr>
          <p:cNvPr id="978" name="OTLSHAPE_T_05ecdb2bd8f6458bbbc0b64b95947f90_TextPercentage" hidden="1"/>
          <p:cNvSpPr txBox="1"/>
          <p:nvPr>
            <p:custDataLst>
              <p:tags r:id="rId104"/>
            </p:custDataLst>
          </p:nvPr>
        </p:nvSpPr>
        <p:spPr>
          <a:xfrm>
            <a:off x="0" y="8360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79" name="OTLSHAPE_T_05ecdb2bd8f6458bbbc0b64b95947f90_StartDate" hidden="1"/>
          <p:cNvSpPr txBox="1"/>
          <p:nvPr>
            <p:custDataLst>
              <p:tags r:id="rId105"/>
            </p:custDataLst>
          </p:nvPr>
        </p:nvSpPr>
        <p:spPr>
          <a:xfrm>
            <a:off x="0" y="8360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80" name="OTLSHAPE_T_05ecdb2bd8f6458bbbc0b64b95947f90_EndDate" hidden="1"/>
          <p:cNvSpPr txBox="1"/>
          <p:nvPr>
            <p:custDataLst>
              <p:tags r:id="rId106"/>
            </p:custDataLst>
          </p:nvPr>
        </p:nvSpPr>
        <p:spPr>
          <a:xfrm>
            <a:off x="0" y="8360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81" name="OTLSHAPE_T_05ecdb2bd8f6458bbbc0b64b95947f90_JoinedDate"/>
          <p:cNvSpPr txBox="1"/>
          <p:nvPr>
            <p:custDataLst>
              <p:tags r:id="rId107"/>
            </p:custDataLst>
          </p:nvPr>
        </p:nvSpPr>
        <p:spPr>
          <a:xfrm>
            <a:off x="6423838" y="3335866"/>
            <a:ext cx="152993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9/25/2016 - 11/21/2016</a:t>
            </a:r>
          </a:p>
        </p:txBody>
      </p:sp>
      <p:sp>
        <p:nvSpPr>
          <p:cNvPr id="982" name="OTLSHAPE_T_05ecdb2bd8f6458bbbc0b64b95947f90_Title"/>
          <p:cNvSpPr txBox="1"/>
          <p:nvPr>
            <p:custDataLst>
              <p:tags r:id="rId108"/>
            </p:custDataLst>
          </p:nvPr>
        </p:nvSpPr>
        <p:spPr>
          <a:xfrm>
            <a:off x="182847" y="3328172"/>
            <a:ext cx="250718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2">
                <a:solidFill>
                  <a:schemeClr val="dk1"/>
                </a:solidFill>
                <a:latin typeface="Calibri"/>
              </a:rPr>
              <a:t>Piece Ordering/LabVIEW Learning</a:t>
            </a:r>
          </a:p>
        </p:txBody>
      </p:sp>
      <p:sp>
        <p:nvSpPr>
          <p:cNvPr id="983" name="OTLSHAPE_T_20ba5a8b98394a80a6391cdc4c9a2d01_Shape"/>
          <p:cNvSpPr/>
          <p:nvPr>
            <p:custDataLst>
              <p:tags r:id="rId109"/>
            </p:custDataLst>
          </p:nvPr>
        </p:nvSpPr>
        <p:spPr>
          <a:xfrm>
            <a:off x="6366665" y="3577910"/>
            <a:ext cx="428625" cy="203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OTLSHAPE_T_20ba5a8b98394a80a6391cdc4c9a2d01_ShapePercentage" hidden="1"/>
          <p:cNvSpPr/>
          <p:nvPr>
            <p:custDataLst>
              <p:tags r:id="rId110"/>
            </p:custDataLst>
          </p:nvPr>
        </p:nvSpPr>
        <p:spPr>
          <a:xfrm>
            <a:off x="6279067" y="9477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85" name="OTLSHAPE_T_20ba5a8b98394a80a6391cdc4c9a2d01_Duration" hidden="1"/>
          <p:cNvSpPr txBox="1"/>
          <p:nvPr>
            <p:custDataLst>
              <p:tags r:id="rId111"/>
            </p:custDataLst>
          </p:nvPr>
        </p:nvSpPr>
        <p:spPr>
          <a:xfrm>
            <a:off x="0" y="8713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22 días</a:t>
            </a:r>
          </a:p>
        </p:txBody>
      </p:sp>
      <p:sp>
        <p:nvSpPr>
          <p:cNvPr id="986" name="OTLSHAPE_T_20ba5a8b98394a80a6391cdc4c9a2d01_TextPercentage" hidden="1"/>
          <p:cNvSpPr txBox="1"/>
          <p:nvPr>
            <p:custDataLst>
              <p:tags r:id="rId112"/>
            </p:custDataLst>
          </p:nvPr>
        </p:nvSpPr>
        <p:spPr>
          <a:xfrm>
            <a:off x="0" y="11027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87" name="OTLSHAPE_T_20ba5a8b98394a80a6391cdc4c9a2d01_StartDate" hidden="1"/>
          <p:cNvSpPr txBox="1"/>
          <p:nvPr>
            <p:custDataLst>
              <p:tags r:id="rId113"/>
            </p:custDataLst>
          </p:nvPr>
        </p:nvSpPr>
        <p:spPr>
          <a:xfrm>
            <a:off x="0" y="11027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88" name="OTLSHAPE_T_20ba5a8b98394a80a6391cdc4c9a2d01_EndDate" hidden="1"/>
          <p:cNvSpPr txBox="1"/>
          <p:nvPr>
            <p:custDataLst>
              <p:tags r:id="rId114"/>
            </p:custDataLst>
          </p:nvPr>
        </p:nvSpPr>
        <p:spPr>
          <a:xfrm>
            <a:off x="0" y="11027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89" name="OTLSHAPE_T_20ba5a8b98394a80a6391cdc4c9a2d01_JoinedDate"/>
          <p:cNvSpPr txBox="1"/>
          <p:nvPr>
            <p:custDataLst>
              <p:tags r:id="rId115"/>
            </p:custDataLst>
          </p:nvPr>
        </p:nvSpPr>
        <p:spPr>
          <a:xfrm>
            <a:off x="6824379" y="3602566"/>
            <a:ext cx="163858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11/21/2016 - 12/12/2016</a:t>
            </a:r>
          </a:p>
        </p:txBody>
      </p:sp>
      <p:sp>
        <p:nvSpPr>
          <p:cNvPr id="990" name="OTLSHAPE_T_20ba5a8b98394a80a6391cdc4c9a2d01_Title"/>
          <p:cNvSpPr txBox="1"/>
          <p:nvPr>
            <p:custDataLst>
              <p:tags r:id="rId116"/>
            </p:custDataLst>
          </p:nvPr>
        </p:nvSpPr>
        <p:spPr>
          <a:xfrm>
            <a:off x="182848" y="3594872"/>
            <a:ext cx="2830072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Piece Assembly/Piece Machining</a:t>
            </a:r>
          </a:p>
        </p:txBody>
      </p:sp>
      <p:sp>
        <p:nvSpPr>
          <p:cNvPr id="991" name="OTLSHAPE_T_5a9ccb9710c746ab816a2ca0367f1682_Shape"/>
          <p:cNvSpPr/>
          <p:nvPr>
            <p:custDataLst>
              <p:tags r:id="rId117"/>
            </p:custDataLst>
          </p:nvPr>
        </p:nvSpPr>
        <p:spPr>
          <a:xfrm>
            <a:off x="6366665" y="3844610"/>
            <a:ext cx="428625" cy="203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OTLSHAPE_T_5a9ccb9710c746ab816a2ca0367f1682_ShapePercentage" hidden="1"/>
          <p:cNvSpPr/>
          <p:nvPr>
            <p:custDataLst>
              <p:tags r:id="rId118"/>
            </p:custDataLst>
          </p:nvPr>
        </p:nvSpPr>
        <p:spPr>
          <a:xfrm>
            <a:off x="6279067" y="12144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93" name="OTLSHAPE_T_5a9ccb9710c746ab816a2ca0367f1682_Duration" hidden="1"/>
          <p:cNvSpPr txBox="1"/>
          <p:nvPr>
            <p:custDataLst>
              <p:tags r:id="rId119"/>
            </p:custDataLst>
          </p:nvPr>
        </p:nvSpPr>
        <p:spPr>
          <a:xfrm>
            <a:off x="0" y="11380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22 días</a:t>
            </a:r>
          </a:p>
        </p:txBody>
      </p:sp>
      <p:sp>
        <p:nvSpPr>
          <p:cNvPr id="994" name="OTLSHAPE_T_5a9ccb9710c746ab816a2ca0367f1682_TextPercentage" hidden="1"/>
          <p:cNvSpPr txBox="1"/>
          <p:nvPr>
            <p:custDataLst>
              <p:tags r:id="rId120"/>
            </p:custDataLst>
          </p:nvPr>
        </p:nvSpPr>
        <p:spPr>
          <a:xfrm>
            <a:off x="0" y="13694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95" name="OTLSHAPE_T_5a9ccb9710c746ab816a2ca0367f1682_StartDate" hidden="1"/>
          <p:cNvSpPr txBox="1"/>
          <p:nvPr>
            <p:custDataLst>
              <p:tags r:id="rId121"/>
            </p:custDataLst>
          </p:nvPr>
        </p:nvSpPr>
        <p:spPr>
          <a:xfrm>
            <a:off x="0" y="13694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96" name="OTLSHAPE_T_5a9ccb9710c746ab816a2ca0367f1682_EndDate" hidden="1"/>
          <p:cNvSpPr txBox="1"/>
          <p:nvPr>
            <p:custDataLst>
              <p:tags r:id="rId122"/>
            </p:custDataLst>
          </p:nvPr>
        </p:nvSpPr>
        <p:spPr>
          <a:xfrm>
            <a:off x="0" y="13694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97" name="OTLSHAPE_T_5a9ccb9710c746ab816a2ca0367f1682_JoinedDate"/>
          <p:cNvSpPr txBox="1"/>
          <p:nvPr>
            <p:custDataLst>
              <p:tags r:id="rId123"/>
            </p:custDataLst>
          </p:nvPr>
        </p:nvSpPr>
        <p:spPr>
          <a:xfrm>
            <a:off x="6824379" y="3869266"/>
            <a:ext cx="163858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11/21/2016 - 12/12/2016</a:t>
            </a:r>
          </a:p>
        </p:txBody>
      </p:sp>
      <p:sp>
        <p:nvSpPr>
          <p:cNvPr id="998" name="OTLSHAPE_T_5a9ccb9710c746ab816a2ca0367f1682_Title"/>
          <p:cNvSpPr txBox="1"/>
          <p:nvPr>
            <p:custDataLst>
              <p:tags r:id="rId124"/>
            </p:custDataLst>
          </p:nvPr>
        </p:nvSpPr>
        <p:spPr>
          <a:xfrm>
            <a:off x="182848" y="3861572"/>
            <a:ext cx="214957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/>
              </a:rPr>
              <a:t>Software Programming</a:t>
            </a:r>
          </a:p>
        </p:txBody>
      </p:sp>
      <p:sp>
        <p:nvSpPr>
          <p:cNvPr id="999" name="OTLSHAPE_T_90d1731f7cc141739d924eb544babfd3_Shape"/>
          <p:cNvSpPr/>
          <p:nvPr>
            <p:custDataLst>
              <p:tags r:id="rId125"/>
            </p:custDataLst>
          </p:nvPr>
        </p:nvSpPr>
        <p:spPr>
          <a:xfrm>
            <a:off x="6366665" y="4111310"/>
            <a:ext cx="428625" cy="203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OTLSHAPE_T_90d1731f7cc141739d924eb544babfd3_ShapePercentage" hidden="1"/>
          <p:cNvSpPr/>
          <p:nvPr>
            <p:custDataLst>
              <p:tags r:id="rId126"/>
            </p:custDataLst>
          </p:nvPr>
        </p:nvSpPr>
        <p:spPr>
          <a:xfrm>
            <a:off x="6279067" y="14811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01" name="OTLSHAPE_T_90d1731f7cc141739d924eb544babfd3_Duration" hidden="1"/>
          <p:cNvSpPr txBox="1"/>
          <p:nvPr>
            <p:custDataLst>
              <p:tags r:id="rId127"/>
            </p:custDataLst>
          </p:nvPr>
        </p:nvSpPr>
        <p:spPr>
          <a:xfrm>
            <a:off x="0" y="14047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22 días</a:t>
            </a:r>
          </a:p>
        </p:txBody>
      </p:sp>
      <p:sp>
        <p:nvSpPr>
          <p:cNvPr id="1002" name="OTLSHAPE_T_90d1731f7cc141739d924eb544babfd3_TextPercentage" hidden="1"/>
          <p:cNvSpPr txBox="1"/>
          <p:nvPr>
            <p:custDataLst>
              <p:tags r:id="rId128"/>
            </p:custDataLst>
          </p:nvPr>
        </p:nvSpPr>
        <p:spPr>
          <a:xfrm>
            <a:off x="0" y="16361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03" name="OTLSHAPE_T_90d1731f7cc141739d924eb544babfd3_StartDate" hidden="1"/>
          <p:cNvSpPr txBox="1"/>
          <p:nvPr>
            <p:custDataLst>
              <p:tags r:id="rId129"/>
            </p:custDataLst>
          </p:nvPr>
        </p:nvSpPr>
        <p:spPr>
          <a:xfrm>
            <a:off x="0" y="16361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04" name="OTLSHAPE_T_90d1731f7cc141739d924eb544babfd3_EndDate" hidden="1"/>
          <p:cNvSpPr txBox="1"/>
          <p:nvPr>
            <p:custDataLst>
              <p:tags r:id="rId130"/>
            </p:custDataLst>
          </p:nvPr>
        </p:nvSpPr>
        <p:spPr>
          <a:xfrm>
            <a:off x="0" y="16361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05" name="OTLSHAPE_T_90d1731f7cc141739d924eb544babfd3_JoinedDate"/>
          <p:cNvSpPr txBox="1"/>
          <p:nvPr>
            <p:custDataLst>
              <p:tags r:id="rId131"/>
            </p:custDataLst>
          </p:nvPr>
        </p:nvSpPr>
        <p:spPr>
          <a:xfrm>
            <a:off x="6824379" y="4135966"/>
            <a:ext cx="163858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11/21/2016 - 12/12/2016</a:t>
            </a:r>
          </a:p>
        </p:txBody>
      </p:sp>
      <p:sp>
        <p:nvSpPr>
          <p:cNvPr id="1006" name="OTLSHAPE_T_90d1731f7cc141739d924eb544babfd3_Title"/>
          <p:cNvSpPr txBox="1"/>
          <p:nvPr>
            <p:custDataLst>
              <p:tags r:id="rId132"/>
            </p:custDataLst>
          </p:nvPr>
        </p:nvSpPr>
        <p:spPr>
          <a:xfrm>
            <a:off x="182847" y="4128272"/>
            <a:ext cx="214957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Electrical Components</a:t>
            </a:r>
          </a:p>
        </p:txBody>
      </p:sp>
      <p:sp>
        <p:nvSpPr>
          <p:cNvPr id="1007" name="OTLSHAPE_T_8a130dce32bc4e2fbff0e6de5bfcef85_Shape"/>
          <p:cNvSpPr/>
          <p:nvPr>
            <p:custDataLst>
              <p:tags r:id="rId133"/>
            </p:custDataLst>
          </p:nvPr>
        </p:nvSpPr>
        <p:spPr>
          <a:xfrm>
            <a:off x="6366665" y="4378010"/>
            <a:ext cx="428625" cy="2032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8" name="OTLSHAPE_T_8a130dce32bc4e2fbff0e6de5bfcef85_ShapePercentage" hidden="1"/>
          <p:cNvSpPr/>
          <p:nvPr>
            <p:custDataLst>
              <p:tags r:id="rId134"/>
            </p:custDataLst>
          </p:nvPr>
        </p:nvSpPr>
        <p:spPr>
          <a:xfrm>
            <a:off x="6279067" y="17478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09" name="OTLSHAPE_T_8a130dce32bc4e2fbff0e6de5bfcef85_Duration" hidden="1"/>
          <p:cNvSpPr txBox="1"/>
          <p:nvPr>
            <p:custDataLst>
              <p:tags r:id="rId135"/>
            </p:custDataLst>
          </p:nvPr>
        </p:nvSpPr>
        <p:spPr>
          <a:xfrm>
            <a:off x="0" y="16714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22 días</a:t>
            </a:r>
          </a:p>
        </p:txBody>
      </p:sp>
      <p:sp>
        <p:nvSpPr>
          <p:cNvPr id="1010" name="OTLSHAPE_T_8a130dce32bc4e2fbff0e6de5bfcef85_TextPercentage" hidden="1"/>
          <p:cNvSpPr txBox="1"/>
          <p:nvPr>
            <p:custDataLst>
              <p:tags r:id="rId136"/>
            </p:custDataLst>
          </p:nvPr>
        </p:nvSpPr>
        <p:spPr>
          <a:xfrm>
            <a:off x="0" y="19028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11" name="OTLSHAPE_T_8a130dce32bc4e2fbff0e6de5bfcef85_StartDate" hidden="1"/>
          <p:cNvSpPr txBox="1"/>
          <p:nvPr>
            <p:custDataLst>
              <p:tags r:id="rId137"/>
            </p:custDataLst>
          </p:nvPr>
        </p:nvSpPr>
        <p:spPr>
          <a:xfrm>
            <a:off x="0" y="19028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12" name="OTLSHAPE_T_8a130dce32bc4e2fbff0e6de5bfcef85_EndDate" hidden="1"/>
          <p:cNvSpPr txBox="1"/>
          <p:nvPr>
            <p:custDataLst>
              <p:tags r:id="rId138"/>
            </p:custDataLst>
          </p:nvPr>
        </p:nvSpPr>
        <p:spPr>
          <a:xfrm>
            <a:off x="0" y="19028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13" name="OTLSHAPE_T_8a130dce32bc4e2fbff0e6de5bfcef85_JoinedDate"/>
          <p:cNvSpPr txBox="1"/>
          <p:nvPr>
            <p:custDataLst>
              <p:tags r:id="rId139"/>
            </p:custDataLst>
          </p:nvPr>
        </p:nvSpPr>
        <p:spPr>
          <a:xfrm>
            <a:off x="6824379" y="4402666"/>
            <a:ext cx="1419856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11/21/2016 - 12/12/2016</a:t>
            </a:r>
          </a:p>
        </p:txBody>
      </p:sp>
      <p:sp>
        <p:nvSpPr>
          <p:cNvPr id="1014" name="OTLSHAPE_T_8a130dce32bc4e2fbff0e6de5bfcef85_Title"/>
          <p:cNvSpPr txBox="1"/>
          <p:nvPr>
            <p:custDataLst>
              <p:tags r:id="rId140"/>
            </p:custDataLst>
          </p:nvPr>
        </p:nvSpPr>
        <p:spPr>
          <a:xfrm>
            <a:off x="182848" y="4394972"/>
            <a:ext cx="2507188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Machine Construction</a:t>
            </a:r>
          </a:p>
        </p:txBody>
      </p:sp>
      <p:sp>
        <p:nvSpPr>
          <p:cNvPr id="1015" name="OTLSHAPE_T_b07556240da844fcb2cc5abe2e3796e1_Shape"/>
          <p:cNvSpPr/>
          <p:nvPr>
            <p:custDataLst>
              <p:tags r:id="rId141"/>
            </p:custDataLst>
          </p:nvPr>
        </p:nvSpPr>
        <p:spPr>
          <a:xfrm>
            <a:off x="6786279" y="4644710"/>
            <a:ext cx="523875" cy="2032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OTLSHAPE_T_b07556240da844fcb2cc5abe2e3796e1_ShapePercentage" hidden="1"/>
          <p:cNvSpPr/>
          <p:nvPr>
            <p:custDataLst>
              <p:tags r:id="rId142"/>
            </p:custDataLst>
          </p:nvPr>
        </p:nvSpPr>
        <p:spPr>
          <a:xfrm>
            <a:off x="6698681" y="20145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17" name="OTLSHAPE_T_b07556240da844fcb2cc5abe2e3796e1_Duration" hidden="1"/>
          <p:cNvSpPr txBox="1"/>
          <p:nvPr>
            <p:custDataLst>
              <p:tags r:id="rId143"/>
            </p:custDataLst>
          </p:nvPr>
        </p:nvSpPr>
        <p:spPr>
          <a:xfrm>
            <a:off x="0" y="19381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27 días</a:t>
            </a:r>
          </a:p>
        </p:txBody>
      </p:sp>
      <p:sp>
        <p:nvSpPr>
          <p:cNvPr id="1018" name="OTLSHAPE_T_b07556240da844fcb2cc5abe2e3796e1_TextPercentage" hidden="1"/>
          <p:cNvSpPr txBox="1"/>
          <p:nvPr>
            <p:custDataLst>
              <p:tags r:id="rId144"/>
            </p:custDataLst>
          </p:nvPr>
        </p:nvSpPr>
        <p:spPr>
          <a:xfrm>
            <a:off x="0" y="21695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19" name="OTLSHAPE_T_b07556240da844fcb2cc5abe2e3796e1_StartDate" hidden="1"/>
          <p:cNvSpPr txBox="1"/>
          <p:nvPr>
            <p:custDataLst>
              <p:tags r:id="rId145"/>
            </p:custDataLst>
          </p:nvPr>
        </p:nvSpPr>
        <p:spPr>
          <a:xfrm>
            <a:off x="0" y="21695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20" name="OTLSHAPE_T_b07556240da844fcb2cc5abe2e3796e1_EndDate" hidden="1"/>
          <p:cNvSpPr txBox="1"/>
          <p:nvPr>
            <p:custDataLst>
              <p:tags r:id="rId146"/>
            </p:custDataLst>
          </p:nvPr>
        </p:nvSpPr>
        <p:spPr>
          <a:xfrm>
            <a:off x="0" y="21695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21" name="OTLSHAPE_T_b07556240da844fcb2cc5abe2e3796e1_JoinedDate"/>
          <p:cNvSpPr txBox="1"/>
          <p:nvPr>
            <p:custDataLst>
              <p:tags r:id="rId147"/>
            </p:custDataLst>
          </p:nvPr>
        </p:nvSpPr>
        <p:spPr>
          <a:xfrm>
            <a:off x="7339360" y="4669366"/>
            <a:ext cx="1378827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12/13/2016 - 1/8/2017</a:t>
            </a:r>
          </a:p>
        </p:txBody>
      </p:sp>
      <p:sp>
        <p:nvSpPr>
          <p:cNvPr id="1022" name="OTLSHAPE_T_b07556240da844fcb2cc5abe2e3796e1_Title"/>
          <p:cNvSpPr txBox="1"/>
          <p:nvPr>
            <p:custDataLst>
              <p:tags r:id="rId148"/>
            </p:custDataLst>
          </p:nvPr>
        </p:nvSpPr>
        <p:spPr>
          <a:xfrm>
            <a:off x="182848" y="4661672"/>
            <a:ext cx="1837338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>
                <a:solidFill>
                  <a:schemeClr val="dk1"/>
                </a:solidFill>
                <a:latin typeface="Calibri"/>
              </a:rPr>
              <a:t>Winter Break</a:t>
            </a:r>
          </a:p>
        </p:txBody>
      </p:sp>
      <p:sp>
        <p:nvSpPr>
          <p:cNvPr id="1023" name="OTLSHAPE_T_bf2c87e06b5d494da15428b5029c0184_Shape"/>
          <p:cNvSpPr/>
          <p:nvPr>
            <p:custDataLst>
              <p:tags r:id="rId149"/>
            </p:custDataLst>
          </p:nvPr>
        </p:nvSpPr>
        <p:spPr>
          <a:xfrm>
            <a:off x="7301260" y="4911410"/>
            <a:ext cx="47625" cy="2032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TLSHAPE_T_bf2c87e06b5d494da15428b5029c0184_ShapePercentage" hidden="1"/>
          <p:cNvSpPr/>
          <p:nvPr>
            <p:custDataLst>
              <p:tags r:id="rId150"/>
            </p:custDataLst>
          </p:nvPr>
        </p:nvSpPr>
        <p:spPr>
          <a:xfrm>
            <a:off x="7213662" y="2281259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25" name="OTLSHAPE_T_bf2c87e06b5d494da15428b5029c0184_Duration" hidden="1"/>
          <p:cNvSpPr txBox="1"/>
          <p:nvPr>
            <p:custDataLst>
              <p:tags r:id="rId151"/>
            </p:custDataLst>
          </p:nvPr>
        </p:nvSpPr>
        <p:spPr>
          <a:xfrm>
            <a:off x="0" y="2204884"/>
            <a:ext cx="2286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2 días</a:t>
            </a:r>
          </a:p>
        </p:txBody>
      </p:sp>
      <p:sp>
        <p:nvSpPr>
          <p:cNvPr id="1026" name="OTLSHAPE_T_bf2c87e06b5d494da15428b5029c0184_TextPercentage" hidden="1"/>
          <p:cNvSpPr txBox="1"/>
          <p:nvPr>
            <p:custDataLst>
              <p:tags r:id="rId152"/>
            </p:custDataLst>
          </p:nvPr>
        </p:nvSpPr>
        <p:spPr>
          <a:xfrm>
            <a:off x="0" y="24362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27" name="OTLSHAPE_T_bf2c87e06b5d494da15428b5029c0184_StartDate" hidden="1"/>
          <p:cNvSpPr txBox="1"/>
          <p:nvPr>
            <p:custDataLst>
              <p:tags r:id="rId153"/>
            </p:custDataLst>
          </p:nvPr>
        </p:nvSpPr>
        <p:spPr>
          <a:xfrm>
            <a:off x="0" y="24362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28" name="OTLSHAPE_T_bf2c87e06b5d494da15428b5029c0184_EndDate" hidden="1"/>
          <p:cNvSpPr txBox="1"/>
          <p:nvPr>
            <p:custDataLst>
              <p:tags r:id="rId154"/>
            </p:custDataLst>
          </p:nvPr>
        </p:nvSpPr>
        <p:spPr>
          <a:xfrm>
            <a:off x="0" y="24362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29" name="OTLSHAPE_T_bf2c87e06b5d494da15428b5029c0184_JoinedDate"/>
          <p:cNvSpPr txBox="1"/>
          <p:nvPr>
            <p:custDataLst>
              <p:tags r:id="rId155"/>
            </p:custDataLst>
          </p:nvPr>
        </p:nvSpPr>
        <p:spPr>
          <a:xfrm>
            <a:off x="7377506" y="4936066"/>
            <a:ext cx="134068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spc="-6">
                <a:solidFill>
                  <a:srgbClr val="1F497E"/>
                </a:solidFill>
                <a:latin typeface="Calibri"/>
              </a:rPr>
              <a:t>1/9/2017 - 1/10/2017</a:t>
            </a:r>
          </a:p>
        </p:txBody>
      </p:sp>
      <p:sp>
        <p:nvSpPr>
          <p:cNvPr id="1030" name="OTLSHAPE_T_bf2c87e06b5d494da15428b5029c0184_Title"/>
          <p:cNvSpPr txBox="1"/>
          <p:nvPr>
            <p:custDataLst>
              <p:tags r:id="rId156"/>
            </p:custDataLst>
          </p:nvPr>
        </p:nvSpPr>
        <p:spPr>
          <a:xfrm>
            <a:off x="182847" y="4928372"/>
            <a:ext cx="202068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>
                <a:solidFill>
                  <a:schemeClr val="dk1"/>
                </a:solidFill>
                <a:latin typeface="Calibri"/>
              </a:rPr>
              <a:t>Senior Design 2 Starts</a:t>
            </a:r>
          </a:p>
        </p:txBody>
      </p:sp>
      <p:sp>
        <p:nvSpPr>
          <p:cNvPr id="1031" name="OTLSHAPE_T_2119ccae4153417faccfee4d4f65f9b1_Shape"/>
          <p:cNvSpPr/>
          <p:nvPr>
            <p:custDataLst>
              <p:tags r:id="rId157"/>
            </p:custDataLst>
          </p:nvPr>
        </p:nvSpPr>
        <p:spPr>
          <a:xfrm>
            <a:off x="7339406" y="5231534"/>
            <a:ext cx="1123557" cy="203200"/>
          </a:xfrm>
          <a:prstGeom prst="rect">
            <a:avLst/>
          </a:prstGeom>
          <a:solidFill>
            <a:schemeClr val="dk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OTLSHAPE_T_2119ccae4153417faccfee4d4f65f9b1_ShapePercentage" hidden="1"/>
          <p:cNvSpPr/>
          <p:nvPr>
            <p:custDataLst>
              <p:tags r:id="rId158"/>
            </p:custDataLst>
          </p:nvPr>
        </p:nvSpPr>
        <p:spPr>
          <a:xfrm>
            <a:off x="7251809" y="2601383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33" name="OTLSHAPE_T_2119ccae4153417faccfee4d4f65f9b1_Duration" hidden="1"/>
          <p:cNvSpPr txBox="1"/>
          <p:nvPr>
            <p:custDataLst>
              <p:tags r:id="rId159"/>
            </p:custDataLst>
          </p:nvPr>
        </p:nvSpPr>
        <p:spPr>
          <a:xfrm>
            <a:off x="0" y="2471584"/>
            <a:ext cx="276225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s-US" sz="1000">
                <a:solidFill>
                  <a:srgbClr val="C0504D"/>
                </a:solidFill>
                <a:latin typeface="Calibri"/>
              </a:rPr>
              <a:t>64 días</a:t>
            </a:r>
          </a:p>
        </p:txBody>
      </p:sp>
      <p:sp>
        <p:nvSpPr>
          <p:cNvPr id="1034" name="OTLSHAPE_T_2119ccae4153417faccfee4d4f65f9b1_TextPercentage" hidden="1"/>
          <p:cNvSpPr txBox="1"/>
          <p:nvPr>
            <p:custDataLst>
              <p:tags r:id="rId160"/>
            </p:custDataLst>
          </p:nvPr>
        </p:nvSpPr>
        <p:spPr>
          <a:xfrm>
            <a:off x="0" y="2702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35" name="OTLSHAPE_T_2119ccae4153417faccfee4d4f65f9b1_StartDate" hidden="1"/>
          <p:cNvSpPr txBox="1"/>
          <p:nvPr>
            <p:custDataLst>
              <p:tags r:id="rId161"/>
            </p:custDataLst>
          </p:nvPr>
        </p:nvSpPr>
        <p:spPr>
          <a:xfrm>
            <a:off x="0" y="2702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36" name="OTLSHAPE_T_2119ccae4153417faccfee4d4f65f9b1_EndDate" hidden="1"/>
          <p:cNvSpPr txBox="1"/>
          <p:nvPr>
            <p:custDataLst>
              <p:tags r:id="rId162"/>
            </p:custDataLst>
          </p:nvPr>
        </p:nvSpPr>
        <p:spPr>
          <a:xfrm>
            <a:off x="0" y="2702983"/>
            <a:ext cx="1191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s-US" sz="100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037" name="OTLSHAPE_T_2119ccae4153417faccfee4d4f65f9b1_JoinedDate"/>
          <p:cNvSpPr txBox="1"/>
          <p:nvPr>
            <p:custDataLst>
              <p:tags r:id="rId163"/>
            </p:custDataLst>
          </p:nvPr>
        </p:nvSpPr>
        <p:spPr>
          <a:xfrm>
            <a:off x="8598202" y="5025359"/>
            <a:ext cx="485775" cy="6155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>
                <a:solidFill>
                  <a:srgbClr val="1F497E"/>
                </a:solidFill>
                <a:latin typeface="Calibri"/>
              </a:rPr>
              <a:t>1/11/2017 - 3/15/2017</a:t>
            </a:r>
          </a:p>
        </p:txBody>
      </p:sp>
      <p:sp>
        <p:nvSpPr>
          <p:cNvPr id="1038" name="OTLSHAPE_T_2119ccae4153417faccfee4d4f65f9b1_Title"/>
          <p:cNvSpPr txBox="1"/>
          <p:nvPr>
            <p:custDataLst>
              <p:tags r:id="rId164"/>
            </p:custDataLst>
          </p:nvPr>
        </p:nvSpPr>
        <p:spPr>
          <a:xfrm>
            <a:off x="182848" y="5248497"/>
            <a:ext cx="2292849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8">
                <a:solidFill>
                  <a:schemeClr val="dk1"/>
                </a:solidFill>
                <a:latin typeface="Calibri"/>
              </a:rPr>
              <a:t>Testing and Bug Fixing</a:t>
            </a:r>
          </a:p>
        </p:txBody>
      </p:sp>
      <p:sp>
        <p:nvSpPr>
          <p:cNvPr id="182" name="Title 1"/>
          <p:cNvSpPr>
            <a:spLocks noGrp="1"/>
          </p:cNvSpPr>
          <p:nvPr/>
        </p:nvSpPr>
        <p:spPr>
          <a:xfrm>
            <a:off x="245430" y="245023"/>
            <a:ext cx="8472758" cy="4147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DC4726"/>
                </a:solidFill>
                <a:latin typeface="+mn-lt"/>
              </a:rPr>
              <a:t>Gantt Chart – Creep Tester Machine 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590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391" y="4077537"/>
            <a:ext cx="3386894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4400" dirty="0">
                <a:latin typeface="Calibri" panose="020F0502020204030204" pitchFamily="34" charset="0"/>
              </a:rPr>
              <a:t>Questions,</a:t>
            </a:r>
            <a:endParaRPr lang="en-US" sz="4400" dirty="0">
              <a:latin typeface="Calibri" panose="020F0502020204030204" pitchFamily="34" charset="0"/>
            </a:endParaRPr>
          </a:p>
          <a:p>
            <a:pPr algn="ctr"/>
            <a:r>
              <a:rPr lang="en-US" sz="4400" dirty="0">
                <a:latin typeface="Calibri" panose="020F0502020204030204" pitchFamily="34" charset="0"/>
              </a:rPr>
              <a:t>C</a:t>
            </a:r>
            <a:r>
              <a:rPr lang="x-none" sz="4400" dirty="0">
                <a:latin typeface="Calibri" panose="020F0502020204030204" pitchFamily="34" charset="0"/>
              </a:rPr>
              <a:t>omments,</a:t>
            </a:r>
            <a:endParaRPr lang="en-US" sz="4400" dirty="0">
              <a:latin typeface="Calibri" panose="020F0502020204030204" pitchFamily="34" charset="0"/>
            </a:endParaRPr>
          </a:p>
          <a:p>
            <a:pPr algn="ctr"/>
            <a:r>
              <a:rPr lang="x-none" sz="4400" dirty="0">
                <a:latin typeface="Calibri" panose="020F0502020204030204" pitchFamily="34" charset="0"/>
              </a:rPr>
              <a:t>Concerns?</a:t>
            </a:r>
            <a:endParaRPr lang="en-US" sz="44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6" y="1433223"/>
            <a:ext cx="3850105" cy="256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20161209_043153000_iOS.jpg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02" y="974020"/>
            <a:ext cx="3904248" cy="52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0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07808" y="216370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Impact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FDFAAA91-9597-46A2-8F89-840113DE057C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7085" y="3856683"/>
            <a:ext cx="516636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x-none" sz="2000"/>
              <a:t>House 5 Specimen Stations for High Statistical Advantage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x-none" sz="2000"/>
              <a:t>Improved University Lab Equipment for Education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x-none" sz="2000"/>
              <a:t>Reduction in Average Price ~ $4</a:t>
            </a:r>
            <a:r>
              <a:rPr lang="en-US" sz="2000"/>
              <a:t>7</a:t>
            </a:r>
            <a:r>
              <a:rPr lang="x-none" sz="2000"/>
              <a:t>75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53" y="3856038"/>
            <a:ext cx="2959410" cy="2216648"/>
          </a:xfrm>
          <a:prstGeom prst="rect">
            <a:avLst/>
          </a:prstGeom>
        </p:spPr>
      </p:pic>
      <p:pic>
        <p:nvPicPr>
          <p:cNvPr id="10" name="Picture 4" descr="http://www.quadratec.com/Assets/Images/4243/4243-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2" y="1513428"/>
            <a:ext cx="3618200" cy="15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282" y="891368"/>
            <a:ext cx="3757290" cy="27287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b="1"/>
              <a:t>Statistical Advantages</a:t>
            </a:r>
            <a:endParaRPr lang="es-US" sz="1600" b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/>
              <a:t>Using the following equation: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177800" indent="0">
              <a:buNone/>
            </a:pPr>
            <a:r>
              <a:rPr lang="en-US"/>
              <a:t>Where    m = margin of error (calculating),</a:t>
            </a:r>
          </a:p>
          <a:p>
            <a:pPr marL="177800" indent="0">
              <a:buNone/>
            </a:pPr>
            <a:r>
              <a:rPr lang="en-US"/>
              <a:t>	p = statistical significance (0.5),</a:t>
            </a:r>
          </a:p>
          <a:p>
            <a:pPr marL="177800" indent="0">
              <a:buNone/>
            </a:pPr>
            <a:r>
              <a:rPr lang="en-US"/>
              <a:t>               n = sample size (3,5,10),</a:t>
            </a:r>
          </a:p>
          <a:p>
            <a:pPr marL="177800" indent="0">
              <a:buNone/>
            </a:pPr>
            <a:r>
              <a:rPr lang="en-US"/>
              <a:t>               z = z value for 95% confidence interval (1.96)</a:t>
            </a:r>
          </a:p>
          <a:p>
            <a:pPr marL="177800" indent="0">
              <a:buNone/>
            </a:pPr>
            <a:endParaRPr lang="en-US"/>
          </a:p>
          <a:p>
            <a:pPr marL="177800" indent="0">
              <a:buNone/>
            </a:pPr>
            <a:r>
              <a:rPr lang="en-US"/>
              <a:t>Calculated m for sample size of 3 = 56.58%, for size of 5 = 43.83%, for size of 10 = 31%.</a:t>
            </a:r>
          </a:p>
          <a:p>
            <a:pPr marL="177800" indent="0">
              <a:buNone/>
            </a:pPr>
            <a:r>
              <a:rPr lang="en-US"/>
              <a:t>From sample size 3-5 there is a +/- 12.75% error difference, for 5-10 there is a +/- 12.83% error difference. This leads us to believe that there is no significant increase in statistical advantage for more than 5 specimen samples.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62A100-B48C-4510-8759-4419C93DD875}" type="datetime1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The Poly-Creep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Screen Shot 2016-10-21 at 12.2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400300"/>
            <a:ext cx="2641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7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80999" y="20476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Market Status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E17686B-60B0-4862-950C-F365A23328D7}" type="datetime1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sym typeface="Calibri"/>
              </a:rPr>
              <a:t>12/9/2016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The Poly-Creep V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75" y="3083725"/>
            <a:ext cx="4083066" cy="259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449" y="1796451"/>
            <a:ext cx="1834276" cy="122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375" y="1869132"/>
            <a:ext cx="41617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The Market margin for Polymer Creep Testing Machines is about $15 million.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Average Price Per Unit Ranges From $4000 – $15,000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17043" y="3304534"/>
            <a:ext cx="199601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x-none"/>
              <a:t>Current Competitors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Instron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ATS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116" y="4485357"/>
            <a:ext cx="1508678" cy="1081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2803" b="22799"/>
          <a:stretch/>
        </p:blipFill>
        <p:spPr>
          <a:xfrm>
            <a:off x="6611470" y="4575728"/>
            <a:ext cx="1656229" cy="90095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XMtVVMiLCJTdHlsZU5hbWUiOiJTdGFuZGFyZCIsIklzVGVtcGxhdGUiOmZhbHNlLCJWZXJzaW9uIjp7IiRpZCI6IjIiLCJWZXJzaW9uIjoiMy4wLjEiLCJPcmlnaW5hbEFzc2VtYmx5VmVyc2lvbiI6IjMuMDAuMDcuMDAiLCJFZGl0aW9uIjoiQmFzaWMiLCJJc1BsdXNFZGl0aW9uIjpmYWxzZX0sIkVmZmVjdCI6MSwiU3R5bGUiOnsiJGlkIjoiMyIsIlRpbWViYW5kU3R5bGUiOnsiJGlkIjoiNCIsIlNjYWxlTWFya2luZyI6MCwiU2hhcGUiOjAsIlNoYXBlU3R5bGUiOnsiJGlkIjoiNSIsIk1hcmdpbiI6eyIkaWQiOiI2IiwiVG9wIjowLCJMZWZ0IjoxMCwiUmlnaHQiOjEwLCJCb3R0b20iOjB9LCJQYWRkaW5nIjp7IiRpZCI6IjciLCJUb3AiOjUsIkxlZnQiOjAsIlJpZ2h0IjowLCJCb3R0b20iOjV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yLCJRdWlja1Bvc2l0aW9uIjoyLCJBYnNvbHV0ZVBvc2l0aW9uIjo0MDU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AsIlNoYXBlVGhpY2tuZXNzIjoxLCJEdXJhdGlvbkZvcm1hdCI6MCwiSW5jbHVkZU5vbldvcmtpbmdEYXlzSW5EdXJhdGlvbiI6dHJ1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w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YtMDEtMzBUMDA6MDA6MDBaIiwiRW5kRGF0ZSI6IjIwMTctMDMtMTVUMjM6NTk6NTkuOTk5WiIsIkZvcm1hdCI6ImQiLCJUeXBlIjowLCJBdXRvRGF0ZVJhbmdlIjp0cnVlLCJXb3JraW5nRGF5cyI6MzEsIlRvZGF5TWFya2VyVGV4dCI6IkhveSIsIkF1dG9TY2FsZVR5cGUiOmZhbHNlfSwiTWlsZXN0b25lcyI6W3siJGlkIjoiMTIzIiwiRGF0ZSI6IjIwMTYtMDEtMzBUMDA6MDA6MDBaIiwiU3R5bGUiOnsiJGlkIjoiMTI0IiwiU2hhcGUiOjIsIkNvbm5lY3Rvck1hcmdpbiI6eyIkcmVmIjoiNTQifSwiQ29ubmVjdG9yU3R5bGUiOnsiJGlkIjoiMTI1IiwiTGluZUNvbG9yIjp7IiRpZCI6IjEyNiIsIiR0eXBlIjoiTkxSRS5Db21tb24uRG9tLlNvbGlkQ29sb3JCcnVzaCwgTkxSRS5Db21tb24iLCJDb2xvciI6eyIkaWQiOiIxMjciLCJBIjo4OSwiUiI6NjgsIkciOjg0LCJCIjoxMDZ9fSwiTGluZVdlaWdodCI6MS4wLCJMaW5lVHlwZSI6MCwiUGFyZW50U3R5bGUiOnsiJHJlZiI6IjU1In19LCJJc0JlbG93VGltZWJhbmQiOmZhbHNlLCJIaWRlRGF0ZSI6ZmFsc2UsIlNoYXBlU2l6ZSI6MSwiU3BhY2luZyI6MS4wLCJQYWRkaW5nIjp7IiRyZWYiOiI1OCJ9LCJTaGFwZVN0eWxlIjp7IiRpZCI6IjEyOCIsIk1hcmdpbiI6eyIkcmVmIjoiNjAifSwiUGFkZGluZyI6eyIkcmVmIjoiNjEifSwiQmFja2dyb3VuZCI6eyIkaWQiOiIxMjkiLCJDb2xvciI6eyIkaWQiOiIxMzAiLCJBIjoyNTUsIlIiOjY4LCJHIjo4NCwiQiI6MTA2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QiLCJMaW5lQ29sb3IiOm51bGwsIkxpbmVXZWlnaHQiOjAuMCwiTGluZVR5cGUiOjAsIlBhcmVudFN0eWxlIjpudWxsfSwiUGFyZW50U3R5bGUiOnsiJHJlZiI6IjY1In19LCJEYXRlU3R5bGUiOnsiJGlkIjoiMTM1IiwiRm9udFNldHRpbmdzIjp7IiRpZCI6IjEz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Ny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jhjYzFiYTYyLWJjOTItNDc5My05OWYzLTk5ZjFkYWFjOGQwNyIsIkltcG9ydElkIjpudWxsLCJUaXRsZSI6IlByb2plY3QgQXBwcm92YWwiLCJOb3RlIjpudWxsLCJIeXBlcmxpbmsiOm51bGwsIklzQ2hhbmdlZCI6ZmFsc2UsIklzTmV3IjpmYWxzZX0seyIkaWQiOiIxMzgiLCJEYXRlIjoiMjAxNi0wMi0xN1QwMDowMDowMFoiLCJTdHlsZSI6eyIkaWQiOiIxMzkiLCJTaGFwZSI6MiwiQ29ubmVjdG9yTWFyZ2luIjp7IiRyZWYiOiI1NCJ9LCJDb25uZWN0b3JTdHlsZSI6eyIkaWQiOiIxNDAiLCJMaW5lQ29sb3IiOnsiJGlkIjoiMTQxIiwiJHR5cGUiOiJOTFJFLkNvbW1vbi5Eb20uU29saWRDb2xvckJydXNoLCBOTFJFLkNvbW1vbiIsIkNvbG9yIjp7IiRpZCI6IjE0MiIsIkEiOjg5LCJSIjoxMTIsIkciOjE3MywiQiI6NzF9fSwiTGluZVdlaWdodCI6MS4wLCJMaW5lVHlwZSI6MCwiUGFyZW50U3R5bGUiOnsiJHJlZiI6IjU1In19LCJJc0JlbG93VGltZWJhbmQiOmZhbHNlLCJIaWRlRGF0ZSI6ZmFsc2UsIlNoYXBlU2l6ZSI6MSwiU3BhY2luZyI6MS4wLCJQYWRkaW5nIjp7IiRyZWYiOiI1OCJ9LCJTaGFwZVN0eWxlIjp7IiRpZCI6IjE0MyIsIk1hcmdpbiI6eyIkcmVmIjoiNjAifSwiUGFkZGluZyI6eyIkcmVmIjoiNjEifSwiQmFja2dyb3VuZCI6eyIkaWQiOiIxNDQiLCJDb2xvciI6eyIkaWQiOiIxNDUiLCJBIjoyNTUsIlIiOjExMiwiRyI6MTczLCJCIjo3MX19LCJJc1Zpc2libGUiOnRydWUsIldpZHRoIjoxOC4wLCJIZWlnaHQiOjIwLjAsIkJvcmRlclN0eWxlIjp7IiRpZCI6IjE0NiIsIkxpbmVDb2xvciI6eyIkcmVmIjoiNjMifSwiTGluZVdlaWdodCI6MC4wLCJMaW5lVHlwZSI6MCwiUGFyZW50U3R5bGUiOnsiJHJlZiI6IjYyIn19LCJQYXJlbnRTdHlsZSI6eyIkcmVmIjoiNTkifX0sIlRpdGxlU3R5bGUiOnsiJGlkIjoiMTQ3IiwiRm9udFNldHRpbmdzIjp7IiRpZCI6IjE0O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Q5IiwiTGluZUNvbG9yIjpudWxsLCJMaW5lV2VpZ2h0IjowLjAsIkxpbmVUeXBlIjowLCJQYXJlbnRTdHlsZSI6bnVsbH0sIlBhcmVudFN0eWxlIjp7IiRyZWYiOiI2NSJ9fSwiRGF0ZVN0eWxlIjp7IiRpZCI6IjE1MCIsIkZvbnRTZXR0aW5ncyI6eyIkaWQiOiIxNTE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I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IwNTFhMzJlNC1mZjBlLTQ3MjItOTM4MC02NjlkZTY0ZmU1YWIiLCJJbXBvcnRJZCI6bnVsbCwiVGl0bGUiOiJDb21taXR0ZWUgUmV2aWV3IDEiLCJOb3RlIjpudWxsLCJIeXBlcmxpbmsiOm51bGwsIklzQ2hhbmdlZCI6ZmFsc2UsIklzTmV3IjpmYWxzZX0seyIkaWQiOiIxNTMiLCJEYXRlIjoiMjAxNi0wMi0yOFQwMDowMDowMFoiLCJTdHlsZSI6eyIkaWQiOiIxNTQiLCJTaGFwZSI6MiwiQ29ubmVjdG9yTWFyZ2luIjp7IiRyZWYiOiI1NCJ9LCJDb25uZWN0b3JTdHlsZSI6eyIkaWQiOiIxNTUiLCJMaW5lQ29sb3IiOnsiJGlkIjoiMTU2IiwiJHR5cGUiOiJOTFJFLkNvbW1vbi5Eb20uU29saWRDb2xvckJydXNoLCBOTFJFLkNvbW1vbiIsIkNvbG9yIjp7IiRpZCI6IjE1NyIsIkEiOjg5LCJSIjoxMTIsIkciOjE3MywiQiI6NzF9fSwiTGluZVdlaWdodCI6MS4wLCJMaW5lVHlwZSI6MCwiUGFyZW50U3R5bGUiOnsiJHJlZiI6IjU1In19LCJJc0JlbG93VGltZWJhbmQiOmZhbHNlLCJIaWRlRGF0ZSI6ZmFsc2UsIlNoYXBlU2l6ZSI6MSwiU3BhY2luZyI6MS4wLCJQYWRkaW5nIjp7IiRyZWYiOiI1OCJ9LCJTaGFwZVN0eWxlIjp7IiRpZCI6IjE1OCIsIk1hcmdpbiI6eyIkcmVmIjoiNjAifSwiUGFkZGluZyI6eyIkcmVmIjoiNjEifSwiQmFja2dyb3VuZCI6eyIkaWQiOiIxNTkiLCJDb2xvciI6eyIkaWQiOiIxNjAiLCJBIjoyNTUsIlIiOjExMiwiRyI6MTczLCJCIjo3MX19LCJJc1Zpc2libGUiOnRydWUsIldpZHRoIjoxOC4wLCJIZWlnaHQiOjIwLjAsIkJvcmRlclN0eWxlIjp7IiRpZCI6IjE2MSIsIkxpbmVDb2xvciI6eyIkcmVmIjoiNjMifSwiTGluZVdlaWdodCI6MC4wLCJMaW5lVHlwZSI6MCwiUGFyZW50U3R5bGUiOnsiJHJlZiI6IjYyIn19LCJQYXJlbnRTdHlsZSI6eyIkcmVmIjoiNTkifX0sIlRpdGxlU3R5bGUiOnsiJGlkIjoiMTYyIiwiRm9udFNldHRpbmdzIjp7IiRpZCI6IjE2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Y0IiwiTGluZUNvbG9yIjpudWxsLCJMaW5lV2VpZ2h0IjowLjAsIkxpbmVUeXBlIjowLCJQYXJlbnRTdHlsZSI6bnVsbH0sIlBhcmVudFN0eWxlIjp7IiRyZWYiOiI2NSJ9fSwiRGF0ZVN0eWxlIjp7IiRpZCI6IjE2NSIsIkZvbnRTZXR0aW5ncyI6eyIkaWQiOiIxNj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jc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I5Zjg2MGY4ZC02NWVlLTRhYWMtODUwMy05ZjMwYzJmZmNmMzMiLCJJbXBvcnRJZCI6bnVsbCwiVGl0bGUiOiJDb21taXR0ZWUgUmV2aWV3IDIiLCJOb3RlIjpudWxsLCJIeXBlcmxpbmsiOm51bGwsIklzQ2hhbmdlZCI6ZmFsc2UsIklzTmV3IjpmYWxzZX0seyIkaWQiOiIxNjgiLCJEYXRlIjoiMjAxNi0wMy0xNFQwMDowMDowMFoiLCJTdHlsZSI6eyIkaWQiOiIxNjkiLCJTaGFwZSI6MiwiQ29ubmVjdG9yTWFyZ2luIjp7IiRyZWYiOiI1NCJ9LCJDb25uZWN0b3JTdHlsZSI6eyIkaWQiOiIxNzAiLCJMaW5lQ29sb3IiOnsiJGlkIjoiMTcxIiwiJHR5cGUiOiJOTFJFLkNvbW1vbi5Eb20uU29saWRDb2xvckJydXNoLCBOTFJFLkNvbW1vbiIsIkNvbG9yIjp7IiRpZCI6IjE3MiIsIkEiOjg5LCJSIjoyMzcsIkciOjEyNSwiQiI6NDl9fSwiTGluZVdlaWdodCI6MS4wLCJMaW5lVHlwZSI6MCwiUGFyZW50U3R5bGUiOnsiJHJlZiI6IjU1In19LCJJc0JlbG93VGltZWJhbmQiOmZhbHNlLCJIaWRlRGF0ZSI6ZmFsc2UsIlNoYXBlU2l6ZSI6MSwiU3BhY2luZyI6MS4wLCJQYWRkaW5nIjp7IiRyZWYiOiI1OCJ9LCJTaGFwZVN0eWxlIjp7IiRpZCI6IjE3MyIsIk1hcmdpbiI6eyIkcmVmIjoiNjAifSwiUGFkZGluZyI6eyIkcmVmIjoiNjEifSwiQmFja2dyb3VuZCI6eyIkaWQiOiIxNzQiLCJDb2xvciI6eyIkaWQiOiIxNzUiLCJBIjoyNTUsIlIiOjIzNywiRyI6MTI1LCJCIjo0OX19LCJJc1Zpc2libGUiOnRydWUsIldpZHRoIjoxOC4wLCJIZWlnaHQiOjIwLjAsIkJvcmRlclN0eWxlIjp7IiRpZCI6IjE3NiIsIkxpbmVDb2xvciI6eyIkcmVmIjoiNjMifSwiTGluZVdlaWdodCI6MC4wLCJMaW5lVHlwZSI6MCwiUGFyZW50U3R5bGUiOnsiJHJlZiI6IjYyIn19LCJQYXJlbnRTdHlsZSI6eyIkcmVmIjoiNTkifX0sIlRpdGxlU3R5bGUiOnsiJGlkIjoiMTc3IiwiRm9udFNldHRpbmdzIjp7IiRpZCI6IjE3O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c5IiwiTGluZUNvbG9yIjpudWxsLCJMaW5lV2VpZ2h0IjowLjAsIkxpbmVUeXBlIjowLCJQYXJlbnRTdHlsZSI6bnVsbH0sIlBhcmVudFN0eWxlIjp7IiRyZWYiOiI2NSJ9fSwiRGF0ZVN0eWxlIjp7IiRpZCI6IjE4MCIsIkZvbnRTZXR0aW5ncyI6eyIkaWQiOiIxODE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DI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IyYjE0N2M0OC0zMzlmLTQzNDgtOTJhNS1lZjE4MzZlYTM1OTciLCJJbXBvcnRJZCI6bnVsbCwiVGl0bGUiOiJQcm9kdWN0aW9uIiwiTm90ZSI6bnVsbCwiSHlwZXJsaW5rIjpudWxsLCJJc0NoYW5nZWQiOmZhbHNlLCJJc05ldyI6ZmFsc2V9LHsiJGlkIjoiMTgzIiwiRGF0ZSI6IjIwMTYtMDMtMTdUMDA6MDA6MDBaIiwiU3R5bGUiOnsiJGlkIjoiMTg0IiwiU2hhcGUiOjIsIkNvbm5lY3Rvck1hcmdpbiI6eyIkcmVmIjoiNTQifSwiQ29ubmVjdG9yU3R5bGUiOnsiJGlkIjoiMTg1IiwiTGluZUNvbG9yIjp7IiRpZCI6IjE4NiIsIiR0eXBlIjoiTkxSRS5Db21tb24uRG9tLlNvbGlkQ29sb3JCcnVzaCwgTkxSRS5Db21tb24iLCJDb2xvciI6eyIkaWQiOiIxODciLCJBIjo4OSwiUiI6MjM3LCJHIjoxMjUsIkIiOjQ5fX0sIkxpbmVXZWlnaHQiOjEuMCwiTGluZVR5cGUiOjAsIlBhcmVudFN0eWxlIjp7IiRyZWYiOiI1NSJ9fSwiSXNCZWxvd1RpbWViYW5kIjpmYWxzZSwiSGlkZURhdGUiOmZhbHNlLCJTaGFwZVNpemUiOjEsIlNwYWNpbmciOjEuMCwiUGFkZGluZyI6eyIkcmVmIjoiNTgifSwiU2hhcGVTdHlsZSI6eyIkaWQiOiIxODgiLCJNYXJnaW4iOnsiJHJlZiI6IjYwIn0sIlBhZGRpbmciOnsiJHJlZiI6IjYxIn0sIkJhY2tncm91bmQiOnsiJGlkIjoiMTg5IiwiQ29sb3IiOnsiJGlkIjoiMTkwIiwiQSI6MjU1LCJSIjoyMzcsIkciOjEyNSwiQiI6NDl9fSwiSXNWaXNpYmxlIjp0cnVlLCJXaWR0aCI6MTguMCwiSGVpZ2h0IjoyMC4wLCJCb3JkZXJTdHlsZSI6eyIkaWQiOiIxOTEiLCJMaW5lQ29sb3IiOnsiJHJlZiI6IjYzIn0sIkxpbmVXZWlnaHQiOjAuMCwiTGluZVR5cGUiOjAsIlBhcmVudFN0eWxlIjp7IiRyZWYiOiI2MiJ9fSwiUGFyZW50U3R5bGUiOnsiJHJlZiI6IjU5In19LCJUaXRsZVN0eWxlIjp7IiRpZCI6IjE5MiIsIkZvbnRTZXR0aW5ncyI6eyIkaWQiOiIxOTMiLCJGb250U2l6ZSI6MTEsIkZvbnROYW1lIjoiQ2FsaWJyaSIsIklzQm9sZCI6dHJ1ZSwiSXNJdGFsaWMiOmZhbHNlLCJJc1VuZGVybGluZWQiOmZhbHNlLCJQYXJlbnRTdHlsZSI6eyIkcmVmIjoiNjYifX0sIkF1dG9TaXplIjowLCJGb3JlZ3JvdW5kIjp7IiRyZWYiOiI2NyJ9LCJNYXhXaWR0aCI6NDI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0IiwiTGluZUNvbG9yIjpudWxsLCJMaW5lV2VpZ2h0IjowLjAsIkxpbmVUeXBlIjowLCJQYXJlbnRTdHlsZSI6bnVsbH0sIlBhcmVudFN0eWxlIjp7IiRyZWYiOiI2NSJ9fSwiRGF0ZVN0eWxlIjp7IiRpZCI6IjE5NSIsIkZvbnRTZXR0aW5ncyI6eyIkaWQiOiIxOT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c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I1OWI1YWM4Mi05OGMxLTRjY2EtOWU2NS0xOTBiZjYwZDVkMDUiLCJJbXBvcnRJZCI6bnVsbCwiVGl0bGUiOiJQcm9qZWN0IEhhbmQtT2ZmIiwiTm90ZSI6bnVsbCwiSHlwZXJsaW5rIjpudWxsLCJJc0NoYW5nZWQiOmZhbHNlLCJJc05ldyI6ZmFsc2V9XSwiVGFza3MiOlt7IiRpZCI6IjE5OCIsIkdyb3VwTmFtZSI6bnVsbCwiU3RhcnREYXRlIjoiMjAxNi0wNC0wMVQwMDowMDowMFoiLCJFbmREYXRlIjoiMjAxNi0wNS0wMVQyMzo1OTo1OS45OTlaIiwiUGVyY2VudGFnZUNvbXBsZXRlIjpudWxsLCJTdHlsZSI6eyIkaWQiOiIxOTkiLCJTaGFwZSI6MCwiU2hhcGVUaGlja25lc3MiOjEsIkR1cmF0aW9uRm9ybWF0IjowLCJJbmNsdWRlTm9uV29ya2luZ0RheXNJbkR1cmF0aW9uIjp0cnVlLCJQZXJjZW50YWdlQ29tcGxldGVTdHlsZSI6eyIkaWQiOiIyMDAiLCJGb250U2V0dGluZ3MiOnsiJGlkIjoiMjA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AyIiwiTGluZUNvbG9yIjpudWxsLCJMaW5lV2VpZ2h0IjowLjAsIkxpbmVUeXBlIjowLCJQYXJlbnRTdHlsZSI6bnVsbH0sIlBhcmVudFN0eWxlIjp7IiRyZWYiOiI4MSJ9fSwiRHVyYXRpb25TdHlsZSI6eyIkaWQiOiIyMDMiLCJGb250U2V0dGluZ3MiOnsiJGlkIjoiMjA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A1IiwiTGluZUNvbG9yIjpudWxsLCJMaW5lV2VpZ2h0IjowLjAsIkxpbmVUeXBlIjowLCJQYXJlbnRTdHlsZSI6bnVsbH0sIlBhcmVudFN0eWxlIjp7IiRyZWYiOiI4OCJ9fSwiSG9yaXpvbnRhbENvbm5lY3RvclN0eWxlIjp7IiRpZCI6IjIwNiIsIkxpbmVDb2xvciI6eyIkcmVmIjoiOTYifSwiTGluZVdlaWdodCI6MS4wLCJMaW5lVHlwZSI6MCwiUGFyZW50U3R5bGUiOnsiJHJlZiI6Ijk1In19LCJWZXJ0aWNhbENvbm5lY3RvclN0eWxlIjp7IiRpZCI6IjIw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yMDgiLCJNYXJnaW4iOnsiJHJlZiI6IjEwMiJ9LCJQYWRkaW5nIjp7IiRyZWYiOiIxMDMifSwiQmFja2dyb3VuZCI6eyIkaWQiOiIyMDkiLCJDb2xvciI6eyIkaWQiOiIyMTAiLCJBIjoyNTUsIlIiOjI1NSwiRyI6MTkyLCJCIjowfX0sIklzVmlzaWJsZSI6dHJ1ZSwiV2lkdGgiOjAuMCwiSGVpZ2h0IjoxNi4wLCJCb3JkZXJTdHlsZSI6eyIkaWQiOiIyMTEiLCJMaW5lQ29sb3IiOnsiJHJlZiI6IjEwNSJ9LCJMaW5lV2VpZ2h0IjowLjAsIkxpbmVUeXBlIjowLCJQYXJlbnRTdHlsZSI6eyIkcmVmIjoiMTA0In19LCJQYXJlbnRTdHlsZSI6eyIkcmVmIjoiMTAxIn19LCJUaXRsZVN0eWxlIjp7IiRpZCI6IjIxMiIsIkZvbnRTZXR0aW5ncyI6eyIkaWQiOiIyMTMiLCJGb250U2l6ZSI6MTEsIkZvbnROYW1lIjoiQ2FsaWJyaSIsIklzQm9sZCI6dHJ1ZSwiSXNJdGFsaWMiOmZhbHNlLCJJc1VuZGVybGluZWQiOmZhbHNlLCJQYXJlbnRTdHlsZSI6eyIkcmVmIjoiMTA4In19LCJBdXRvU2l6ZSI6MiwiRm9yZWdyb3VuZCI6eyIkcmVmIjoiMTA5In0sIk1heFdpZHRoIjo1N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MTQiLCJMaW5lQ29sb3IiOm51bGwsIkxpbmVXZWlnaHQiOjAuMCwiTGluZVR5cGUiOjAsIlBhcmVudFN0eWxlIjpudWxsfSwiUGFyZW50U3R5bGUiOnsiJHJlZiI6IjEwNyJ9fSwiRGF0ZVN0eWxlIjp7IiRpZCI6IjIxNSIsIkZvbnRTZXR0aW5ncyI6eyIkaWQiOiIy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xNyIsIkxpbmVDb2xvciI6bnVsbCwiTGluZVdlaWdodCI6MC4wLCJMaW5lVHlwZSI6MCwiUGFyZW50U3R5bGUiOm51bGx9LCJQYXJlbnRTdHlsZSI6eyIkcmVmIjoiMTE0In19LCJEYXRlRm9ybWF0Ijp7IiRyZWYiOiIxMjEifSwiSXNWaXNpYmxlIjp0cnVlLCJQYXJlbnRTdHlsZSI6eyIkcmVmIjoiODAifX0sIkluZGV4IjoxLCJJZCI6IjVhMTg0ZDYxLWY1ZTItNDM4ZC1iNjNhLWU1ODAyYWY5YjMwNSIsIkltcG9ydElkIjpudWxsLCJUaXRsZSI6IlRlYW0gRm9ybWluZyIsIk5vdGUiOm51bGwsIkh5cGVybGluayI6bnVsbCwiSXNDaGFuZ2VkIjpmYWxzZSwiSXNOZXciOmZhbHNlfSx7IiRpZCI6IjIxOCIsIkdyb3VwTmFtZSI6bnVsbCwiU3RhcnREYXRlIjoiMjAxNi0wNS0wMVQwMDowMDowMFoiLCJFbmREYXRlIjoiMjAxNi0wNi0wMVQyMzo1OTo1OS45OTlaIiwiUGVyY2VudGFnZUNvbXBsZXRlIjpudWxsLCJTdHlsZSI6eyIkaWQiOiIyMTkiLCJTaGFwZSI6MCwiU2hhcGVUaGlja25lc3MiOjEsIkR1cmF0aW9uRm9ybWF0IjowLCJJbmNsdWRlTm9uV29ya2luZ0RheXNJbkR1cmF0aW9uIjp0cnVlLCJQZXJjZW50YWdlQ29tcGxldGVTdHlsZSI6eyIkaWQiOiIyMjAiLCJGb250U2V0dGluZ3MiOnsiJGlkIjoiMjI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IyIiwiTGluZUNvbG9yIjpudWxsLCJMaW5lV2VpZ2h0IjowLjAsIkxpbmVUeXBlIjowLCJQYXJlbnRTdHlsZSI6bnVsbH0sIlBhcmVudFN0eWxlIjp7IiRyZWYiOiI4MSJ9fSwiRHVyYXRpb25TdHlsZSI6eyIkaWQiOiIyMjMiLCJGb250U2V0dGluZ3MiOnsiJGlkIjoiMjI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I1IiwiTGluZUNvbG9yIjpudWxsLCJMaW5lV2VpZ2h0IjowLjAsIkxpbmVUeXBlIjowLCJQYXJlbnRTdHlsZSI6bnVsbH0sIlBhcmVudFN0eWxlIjp7IiRyZWYiOiI4OCJ9fSwiSG9yaXpvbnRhbENvbm5lY3RvclN0eWxlIjp7IiRpZCI6IjIyNiIsIkxpbmVDb2xvciI6eyIkcmVmIjoiOTYifSwiTGluZVdlaWdodCI6MS4wLCJMaW5lVHlwZSI6MCwiUGFyZW50U3R5bGUiOnsiJHJlZiI6Ijk1In19LCJWZXJ0aWNhbENvbm5lY3RvclN0eWxlIjp7IiRpZCI6IjIy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yMjgiLCJNYXJnaW4iOnsiJHJlZiI6IjEwMiJ9LCJQYWRkaW5nIjp7IiRyZWYiOiIxMDMifSwiQmFja2dyb3VuZCI6eyIkaWQiOiIyMjkiLCJDb2xvciI6eyIkaWQiOiIyMzAiLCJBIjoyNTUsIlIiOjI1NSwiRyI6MTkyLCJCIjowfX0sIklzVmlzaWJsZSI6dHJ1ZSwiV2lkdGgiOjAuMCwiSGVpZ2h0IjoxNi4wLCJCb3JkZXJTdHlsZSI6eyIkaWQiOiIyMzEiLCJMaW5lQ29sb3IiOnsiJHJlZiI6IjEwNSJ9LCJMaW5lV2VpZ2h0IjowLjAsIkxpbmVUeXBlIjowLCJQYXJlbnRTdHlsZSI6eyIkcmVmIjoiMTA0In19LCJQYXJlbnRTdHlsZSI6eyIkcmVmIjoiMTAxIn19LCJUaXRsZVN0eWxlIjp7IiRpZCI6IjIzMiIsIkZvbnRTZXR0aW5ncyI6eyIkaWQiOiIyMzMiLCJGb250U2l6ZSI6MTEsIkZvbnROYW1lIjoiQ2FsaWJyaSIsIklzQm9sZCI6dHJ1ZSwiSXNJdGFsaWMiOmZhbHNlLCJJc1VuZGVybGluZWQiOmZhbHNlLCJQYXJlbnRTdHlsZSI6eyIkcmVmIjoiMTA4In19LCJBdXRvU2l6ZSI6MiwiRm9yZWdyb3VuZCI6eyIkcmVmIjoiMTA5In0sIk1heFdpZHRoIjo5Ni40OTMzMDkwMjA5OTYx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MzQiLCJMaW5lQ29sb3IiOm51bGwsIkxpbmVXZWlnaHQiOjAuMCwiTGluZVR5cGUiOjAsIlBhcmVudFN0eWxlIjpudWxsfSwiUGFyZW50U3R5bGUiOnsiJHJlZiI6IjEwNyJ9fSwiRGF0ZVN0eWxlIjp7IiRpZCI6IjIzNSIsIkZvbnRTZXR0aW5ncyI6eyIkaWQiOiIyMz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zNyIsIkxpbmVDb2xvciI6bnVsbCwiTGluZVdlaWdodCI6MC4wLCJMaW5lVHlwZSI6MCwiUGFyZW50U3R5bGUiOm51bGx9LCJQYXJlbnRTdHlsZSI6eyIkcmVmIjoiMTE0In19LCJEYXRlRm9ybWF0Ijp7IiRyZWYiOiIxMjEifSwiSXNWaXNpYmxlIjp0cnVlLCJQYXJlbnRTdHlsZSI6eyIkcmVmIjoiODAifX0sIkluZGV4IjoyLCJJZCI6IjBjNDNlZjRhLTM4YWItNDZlNS1iYmM1LTc2ZjUyZjNmNjNmYyIsIkltcG9ydElkIjpudWxsLCJUaXRsZSI6IlByb2plY3QvQWR2aXNvciBTZWxlY3Rpb24iLCJOb3RlIjpudWxsLCJIeXBlcmxpbmsiOm51bGwsIklzQ2hhbmdlZCI6ZmFsc2UsIklzTmV3IjpmYWxzZX0seyIkaWQiOiIyMzgiLCJHcm91cE5hbWUiOm51bGwsIlN0YXJ0RGF0ZSI6IjIwMTYtMDYtMDFUMDA6MDA6MDBaIiwiRW5kRGF0ZSI6IjIwMTYtMDctMDFUMjM6NTk6NTkuOTk5WiIsIlBlcmNlbnRhZ2VDb21wbGV0ZSI6bnVsbCwiU3R5bGUiOnsiJGlkIjoiMjM5IiwiU2hhcGUiOjAsIlNoYXBlVGhpY2tuZXNzIjoxLCJEdXJhdGlvbkZvcm1hdCI6MCwiSW5jbHVkZU5vbldvcmtpbmdEYXlzSW5EdXJhdGlvbiI6dHJ1ZSwiUGVyY2VudGFnZUNvbXBsZXRlU3R5bGUiOnsiJGlkIjoiMjQwIiwiRm9udFNldHRpbmdzIjp7IiRpZCI6IjI0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MiIsIkxpbmVDb2xvciI6bnVsbCwiTGluZVdlaWdodCI6MC4wLCJMaW5lVHlwZSI6MCwiUGFyZW50U3R5bGUiOm51bGx9LCJQYXJlbnRTdHlsZSI6eyIkcmVmIjoiODEifX0sIkR1cmF0aW9uU3R5bGUiOnsiJGlkIjoiMjQzIiwiRm9udFNldHRpbmdzIjp7IiRpZCI6IjI0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NSIsIkxpbmVDb2xvciI6bnVsbCwiTGluZVdlaWdodCI6MC4wLCJMaW5lVHlwZSI6MCwiUGFyZW50U3R5bGUiOm51bGx9LCJQYXJlbnRTdHlsZSI6eyIkcmVmIjoiODgifX0sIkhvcml6b250YWxDb25uZWN0b3JTdHlsZSI6eyIkaWQiOiIyNDYiLCJMaW5lQ29sb3IiOnsiJHJlZiI6Ijk2In0sIkxpbmVXZWlnaHQiOjEuMCwiTGluZVR5cGUiOjAsIlBhcmVudFN0eWxlIjp7IiRyZWYiOiI5NSJ9fSwiVmVydGljYWxDb25uZWN0b3JTdHlsZSI6eyIkaWQiOiIyND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MjQ4IiwiTWFyZ2luIjp7IiRyZWYiOiIxMDIifSwiUGFkZGluZyI6eyIkcmVmIjoiMTAzIn0sIkJhY2tncm91bmQiOnsiJGlkIjoiMjQ5IiwiQ29sb3IiOnsiJGlkIjoiMjUwIiwiQSI6MjU1LCJSIjoyNTUsIkciOjE5MiwiQiI6MH19LCJJc1Zpc2libGUiOnRydWUsIldpZHRoIjowLjAsIkhlaWdodCI6MTYuMCwiQm9yZGVyU3R5bGUiOnsiJGlkIjoiMjUxIiwiTGluZUNvbG9yIjp7IiRyZWYiOiIxMDUifSwiTGluZVdlaWdodCI6MC4wLCJMaW5lVHlwZSI6MCwiUGFyZW50U3R5bGUiOnsiJHJlZiI6IjEwNCJ9fSwiUGFyZW50U3R5bGUiOnsiJHJlZiI6IjEwMSJ9fSwiVGl0bGVTdHlsZSI6eyIkaWQiOiIyNTIiLCJGb250U2V0dGluZ3MiOnsiJGlkIjoiMjU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1NCIsIkxpbmVDb2xvciI6bnVsbCwiTGluZVdlaWdodCI6MC4wLCJMaW5lVHlwZSI6MCwiUGFyZW50U3R5bGUiOm51bGx9LCJQYXJlbnRTdHlsZSI6eyIkcmVmIjoiMTA3In19LCJEYXRlU3R5bGUiOnsiJGlkIjoiMjU1IiwiRm9udFNldHRpbmdzIjp7IiRpZCI6IjI1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U3IiwiTGluZUNvbG9yIjpudWxsLCJMaW5lV2VpZ2h0IjowLjAsIkxpbmVUeXBlIjowLCJQYXJlbnRTdHlsZSI6bnVsbH0sIlBhcmVudFN0eWxlIjp7IiRyZWYiOiIxMTQifX0sIkRhdGVGb3JtYXQiOnsiJHJlZiI6IjEyMSJ9LCJJc1Zpc2libGUiOnRydWUsIlBhcmVudFN0eWxlIjp7IiRyZWYiOiI4MCJ9fSwiSW5kZXgiOjMsIklkIjoiZTU2NTIyMjYtZGEwNC00MzdkLWFiZTktYzU2YjUyMDM1ZmNkIiwiSW1wb3J0SWQiOm51bGwsIlRpdGxlIjoiUHJlbGltaW5hcnkgSWRlYXMvQnJhaW5zdG9ybWluZyIsIk5vdGUiOm51bGwsIkh5cGVybGluayI6bnVsbCwiSXNDaGFuZ2VkIjpmYWxzZSwiSXNOZXciOmZhbHNlfSx7IiRpZCI6IjI1OCIsIkdyb3VwTmFtZSI6bnVsbCwiU3RhcnREYXRlIjoiMjAxNi0wOC0wMVQwMDowMDowMFoiLCJFbmREYXRlIjoiMjAxNi0wOS0wMlQyMzo1OTo1OS45OTlaIiwiUGVyY2VudGFnZUNvbXBsZXRlIjpudWxsLCJTdHlsZSI6eyIkaWQiOiIyNTkiLCJTaGFwZSI6MCwiU2hhcGVUaGlja25lc3MiOjEsIkR1cmF0aW9uRm9ybWF0IjowLCJJbmNsdWRlTm9uV29ya2luZ0RheXNJbkR1cmF0aW9uIjp0cnVlLCJQZXJjZW50YWdlQ29tcGxldGVTdHlsZSI6eyIkaWQiOiIyNjAiLCJGb250U2V0dGluZ3MiOnsiJGlkIjoiMjY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YyIiwiTGluZUNvbG9yIjpudWxsLCJMaW5lV2VpZ2h0IjowLjAsIkxpbmVUeXBlIjowLCJQYXJlbnRTdHlsZSI6bnVsbH0sIlBhcmVudFN0eWxlIjp7IiRyZWYiOiI4MSJ9fSwiRHVyYXRpb25TdHlsZSI6eyIkaWQiOiIyNjMiLCJGb250U2V0dGluZ3MiOnsiJGlkIjoiMjY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Y1IiwiTGluZUNvbG9yIjpudWxsLCJMaW5lV2VpZ2h0IjowLjAsIkxpbmVUeXBlIjowLCJQYXJlbnRTdHlsZSI6bnVsbH0sIlBhcmVudFN0eWxlIjp7IiRyZWYiOiI4OCJ9fSwiSG9yaXpvbnRhbENvbm5lY3RvclN0eWxlIjp7IiRpZCI6IjI2NiIsIkxpbmVDb2xvciI6eyIkcmVmIjoiOTYifSwiTGluZVdlaWdodCI6MS4wLCJMaW5lVHlwZSI6MCwiUGFyZW50U3R5bGUiOnsiJHJlZiI6Ijk1In19LCJWZXJ0aWNhbENvbm5lY3RvclN0eWxlIjp7IiRpZCI6IjI2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yNjgiLCJNYXJnaW4iOnsiJHJlZiI6IjEwMiJ9LCJQYWRkaW5nIjp7IiRyZWYiOiIxMDMifSwiQmFja2dyb3VuZCI6eyIkaWQiOiIyNjkiLCJDb2xvciI6eyIkaWQiOiIyNzAiLCJBIjoyNTUsIlIiOjI1NSwiRyI6MTkyLCJCIjowfX0sIklzVmlzaWJsZSI6dHJ1ZSwiV2lkdGgiOjAuMCwiSGVpZ2h0IjoxNi4wLCJCb3JkZXJTdHlsZSI6eyIkaWQiOiIyNzEiLCJMaW5lQ29sb3IiOnsiJHJlZiI6IjEwNSJ9LCJMaW5lV2VpZ2h0IjowLjAsIkxpbmVUeXBlIjowLCJQYXJlbnRTdHlsZSI6eyIkcmVmIjoiMTA0In19LCJQYXJlbnRTdHlsZSI6eyIkcmVmIjoiMTAxIn19LCJUaXRsZVN0eWxlIjp7IiRpZCI6IjI3MiIsIkZvbnRTZXR0aW5ncyI6eyIkaWQiOiIyNz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c0IiwiTGluZUNvbG9yIjpudWxsLCJMaW5lV2VpZ2h0IjowLjAsIkxpbmVUeXBlIjowLCJQYXJlbnRTdHlsZSI6bnVsbH0sIlBhcmVudFN0eWxlIjp7IiRyZWYiOiIxMDcifX0sIkRhdGVTdHlsZSI6eyIkaWQiOiIyNzUiLCJGb250U2V0dGluZ3MiOnsiJGlkIjoiMjc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zciLCJMaW5lQ29sb3IiOm51bGwsIkxpbmVXZWlnaHQiOjAuMCwiTGluZVR5cGUiOjAsIlBhcmVudFN0eWxlIjpudWxsfSwiUGFyZW50U3R5bGUiOnsiJHJlZiI6IjExNCJ9fSwiRGF0ZUZvcm1hdCI6eyIkcmVmIjoiMTIxIn0sIklzVmlzaWJsZSI6dHJ1ZSwiUGFyZW50U3R5bGUiOnsiJHJlZiI6IjgwIn19LCJJbmRleCI6NCwiSWQiOiI3ZjAyNTg2My1iNTQzLTRmOWMtYTZmMC04M2Q1NmNhYzQ4MjAiLCJJbXBvcnRJZCI6bnVsbCwiVGl0bGUiOiJFbGV2YXRvciBTcGVlY2giLCJOb3RlIjpudWxsLCJIeXBlcmxpbmsiOm51bGwsIklzQ2hhbmdlZCI6ZmFsc2UsIklzTmV3IjpmYWxzZX0seyIkaWQiOiIyNzgiLCJHcm91cE5hbWUiOm51bGwsIlN0YXJ0RGF0ZSI6IjIwMTYtMDktMDVUMDA6MDA6MDBaIiwiRW5kRGF0ZSI6IjIwMTYtMDktMTZUMjM6NTk6NTkuOTk5WiIsIlBlcmNlbnRhZ2VDb21wbGV0ZSI6bnVsbCwiU3R5bGUiOnsiJGlkIjoiMjc5IiwiU2hhcGUiOjAsIlNoYXBlVGhpY2tuZXNzIjoxLCJEdXJhdGlvbkZvcm1hdCI6MCwiSW5jbHVkZU5vbldvcmtpbmdEYXlzSW5EdXJhdGlvbiI6dHJ1ZSwiUGVyY2VudGFnZUNvbXBsZXRlU3R5bGUiOnsiJGlkIjoiMjgwIiwiRm9udFNldHRpbmdzIjp7IiRpZCI6IjI4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4MiIsIkxpbmVDb2xvciI6bnVsbCwiTGluZVdlaWdodCI6MC4wLCJMaW5lVHlwZSI6MCwiUGFyZW50U3R5bGUiOm51bGx9LCJQYXJlbnRTdHlsZSI6eyIkcmVmIjoiODEifX0sIkR1cmF0aW9uU3R5bGUiOnsiJGlkIjoiMjgzIiwiRm9udFNldHRpbmdzIjp7IiRpZCI6IjI4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4NSIsIkxpbmVDb2xvciI6bnVsbCwiTGluZVdlaWdodCI6MC4wLCJMaW5lVHlwZSI6MCwiUGFyZW50U3R5bGUiOm51bGx9LCJQYXJlbnRTdHlsZSI6eyIkcmVmIjoiODgifX0sIkhvcml6b250YWxDb25uZWN0b3JTdHlsZSI6eyIkaWQiOiIyODYiLCJMaW5lQ29sb3IiOnsiJHJlZiI6Ijk2In0sIkxpbmVXZWlnaHQiOjEuMCwiTGluZVR5cGUiOjAsIlBhcmVudFN0eWxlIjp7IiRyZWYiOiI5NSJ9fSwiVmVydGljYWxDb25uZWN0b3JTdHlsZSI6eyIkaWQiOiIyOD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Mjg4IiwiTWFyZ2luIjp7IiRyZWYiOiIxMDIifSwiUGFkZGluZyI6eyIkcmVmIjoiMTAzIn0sIkJhY2tncm91bmQiOnsiJGlkIjoiMjg5IiwiQ29sb3IiOnsiJGlkIjoiMjkwIiwiQSI6MjU1LCJSIjoyMzcsIkciOjEyNSwiQiI6NDl9fSwiSXNWaXNpYmxlIjp0cnVlLCJXaWR0aCI6MC4wLCJIZWlnaHQiOjE2LjAsIkJvcmRlclN0eWxlIjp7IiRpZCI6IjI5MSIsIkxpbmVDb2xvciI6eyIkcmVmIjoiMTA1In0sIkxpbmVXZWlnaHQiOjAuMCwiTGluZVR5cGUiOjAsIlBhcmVudFN0eWxlIjp7IiRyZWYiOiIxMDQifX0sIlBhcmVudFN0eWxlIjp7IiRyZWYiOiIxMDEifX0sIlRpdGxlU3R5bGUiOnsiJGlkIjoiMjkyIiwiRm9udFNldHRpbmdzIjp7IiRpZCI6IjI5M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OTQiLCJMaW5lQ29sb3IiOm51bGwsIkxpbmVXZWlnaHQiOjAuMCwiTGluZVR5cGUiOjAsIlBhcmVudFN0eWxlIjpudWxsfSwiUGFyZW50U3R5bGUiOnsiJHJlZiI6IjEwNyJ9fSwiRGF0ZVN0eWxlIjp7IiRpZCI6IjI5NSIsIkZvbnRTZXR0aW5ncyI6eyIkaWQiOiIyO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5NyIsIkxpbmVDb2xvciI6bnVsbCwiTGluZVdlaWdodCI6MC4wLCJMaW5lVHlwZSI6MCwiUGFyZW50U3R5bGUiOm51bGx9LCJQYXJlbnRTdHlsZSI6eyIkcmVmIjoiMTE0In19LCJEYXRlRm9ybWF0Ijp7IiRyZWYiOiIxMjEifSwiSXNWaXNpYmxlIjp0cnVlLCJQYXJlbnRTdHlsZSI6eyIkcmVmIjoiODAifX0sIkluZGV4Ijo1LCJJZCI6Ijg3ZWU0OThiLTliMDItNGU3Mi1hOWZkLTRiZjBiOTNhOTA3ZSIsIkltcG9ydElkIjpudWxsLCJUaXRsZSI6Ik1hcmtldCBSZXNlYXJjaC9TaXplIiwiTm90ZSI6bnVsbCwiSHlwZXJsaW5rIjpudWxsLCJJc0NoYW5nZWQiOmZhbHNlLCJJc05ldyI6ZmFsc2V9LHsiJGlkIjoiMjk4IiwiR3JvdXBOYW1lIjpudWxsLCJTdGFydERhdGUiOiIyMDE2LTA5LTA1VDAwOjAwOjAwWiIsIkVuZERhdGUiOiIyMDE2LTA5LTE2VDIzOjU5OjU5Ljk5OVoiLCJQZXJjZW50YWdlQ29tcGxldGUiOm51bGwsIlN0eWxlIjp7IiRpZCI6IjI5OSIsIlNoYXBlIjowLCJTaGFwZVRoaWNrbmVzcyI6MSwiRHVyYXRpb25Gb3JtYXQiOjAsIkluY2x1ZGVOb25Xb3JraW5nRGF5c0luRHVyYXRpb24iOnRydWUsIlBlcmNlbnRhZ2VDb21wbGV0ZVN0eWxlIjp7IiRpZCI6IjMwMCIsIkZvbnRTZXR0aW5ncyI6eyIkaWQiOiIzMD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DIiLCJMaW5lQ29sb3IiOm51bGwsIkxpbmVXZWlnaHQiOjAuMCwiTGluZVR5cGUiOjAsIlBhcmVudFN0eWxlIjpudWxsfSwiUGFyZW50U3R5bGUiOnsiJHJlZiI6IjgxIn19LCJEdXJhdGlvblN0eWxlIjp7IiRpZCI6IjMwMyIsIkZvbnRTZXR0aW5ncyI6eyIkaWQiOiIzMD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DUiLCJMaW5lQ29sb3IiOm51bGwsIkxpbmVXZWlnaHQiOjAuMCwiTGluZVR5cGUiOjAsIlBhcmVudFN0eWxlIjpudWxsfSwiUGFyZW50U3R5bGUiOnsiJHJlZiI6Ijg4In19LCJIb3Jpem9udGFsQ29ubmVjdG9yU3R5bGUiOnsiJGlkIjoiMzA2IiwiTGluZUNvbG9yIjp7IiRyZWYiOiI5NiJ9LCJMaW5lV2VpZ2h0IjoxLjAsIkxpbmVUeXBlIjowLCJQYXJlbnRTdHlsZSI6eyIkcmVmIjoiOTUifX0sIlZlcnRpY2FsQ29ubmVjdG9yU3R5bGUiOnsiJGlkIjoiMzA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MwOCIsIk1hcmdpbiI6eyIkcmVmIjoiMTAyIn0sIlBhZGRpbmciOnsiJHJlZiI6IjEwMyJ9LCJCYWNrZ3JvdW5kIjp7IiRpZCI6IjMwOSIsIkNvbG9yIjp7IiRpZCI6IjMxMCIsIkEiOjI1NSwiUiI6MjM3LCJHIjoxMjUsIkIiOjQ5fX0sIklzVmlzaWJsZSI6dHJ1ZSwiV2lkdGgiOjAuMCwiSGVpZ2h0IjoxNi4wLCJCb3JkZXJTdHlsZSI6eyIkaWQiOiIzMTEiLCJMaW5lQ29sb3IiOnsiJHJlZiI6IjEwNSJ9LCJMaW5lV2VpZ2h0IjowLjAsIkxpbmVUeXBlIjowLCJQYXJlbnRTdHlsZSI6eyIkcmVmIjoiMTA0In19LCJQYXJlbnRTdHlsZSI6eyIkcmVmIjoiMTAxIn19LCJUaXRsZVN0eWxlIjp7IiRpZCI6IjMxMiIsIkZvbnRTZXR0aW5ncyI6eyIkaWQiOiIzMT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E0IiwiTGluZUNvbG9yIjpudWxsLCJMaW5lV2VpZ2h0IjowLjAsIkxpbmVUeXBlIjowLCJQYXJlbnRTdHlsZSI6bnVsbH0sIlBhcmVudFN0eWxlIjp7IiRyZWYiOiIxMDcifX0sIkRhdGVTdHlsZSI6eyIkaWQiOiIzMTUiLCJGb250U2V0dGluZ3MiOnsiJGlkIjoiMzE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TciLCJMaW5lQ29sb3IiOm51bGwsIkxpbmVXZWlnaHQiOjAuMCwiTGluZVR5cGUiOjAsIlBhcmVudFN0eWxlIjpudWxsfSwiUGFyZW50U3R5bGUiOnsiJHJlZiI6IjExNCJ9fSwiRGF0ZUZvcm1hdCI6eyIkcmVmIjoiMTIxIn0sIklzVmlzaWJsZSI6dHJ1ZSwiUGFyZW50U3R5bGUiOnsiJHJlZiI6IjgwIn19LCJJbmRleCI6NiwiSWQiOiJmMjM0OGUzOC05NjNmLTQxZjQtYTc3Ni0xNWFmMjBiMTFjNWUiLCJJbXBvcnRJZCI6bnVsbCwiVGl0bGUiOiJPdmVyYWxsIERlc2lnbi9Qcm90eXBlIElkZWFzIiwiTm90ZSI6bnVsbCwiSHlwZXJsaW5rIjpudWxsLCJJc0NoYW5nZWQiOmZhbHNlLCJJc05ldyI6ZmFsc2V9LHsiJGlkIjoiMzE4IiwiR3JvdXBOYW1lIjpudWxsLCJTdGFydERhdGUiOiIyMDE2LTA5LTA1VDAwOjAwOjAwWiIsIkVuZERhdGUiOiIyMDE2LTA5LTE2VDIzOjU5OjU5Ljk5OVoiLCJQZXJjZW50YWdlQ29tcGxldGUiOm51bGwsIlN0eWxlIjp7IiRpZCI6IjMxOSIsIlNoYXBlIjowLCJTaGFwZVRoaWNrbmVzcyI6MSwiRHVyYXRpb25Gb3JtYXQiOjAsIkluY2x1ZGVOb25Xb3JraW5nRGF5c0luRHVyYXRpb24iOnRydWUsIlBlcmNlbnRhZ2VDb21wbGV0ZVN0eWxlIjp7IiRpZCI6IjMyMCIsIkZvbnRTZXR0aW5ncyI6eyIkaWQiOiIzM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MjIiLCJMaW5lQ29sb3IiOm51bGwsIkxpbmVXZWlnaHQiOjAuMCwiTGluZVR5cGUiOjAsIlBhcmVudFN0eWxlIjpudWxsfSwiUGFyZW50U3R5bGUiOnsiJHJlZiI6IjgxIn19LCJEdXJhdGlvblN0eWxlIjp7IiRpZCI6IjMyMyIsIkZvbnRTZXR0aW5ncyI6eyIkaWQiOiIzM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jUiLCJMaW5lQ29sb3IiOm51bGwsIkxpbmVXZWlnaHQiOjAuMCwiTGluZVR5cGUiOjAsIlBhcmVudFN0eWxlIjpudWxsfSwiUGFyZW50U3R5bGUiOnsiJHJlZiI6Ijg4In19LCJIb3Jpem9udGFsQ29ubmVjdG9yU3R5bGUiOnsiJGlkIjoiMzI2IiwiTGluZUNvbG9yIjp7IiRyZWYiOiI5NiJ9LCJMaW5lV2VpZ2h0IjoxLjAsIkxpbmVUeXBlIjowLCJQYXJlbnRTdHlsZSI6eyIkcmVmIjoiOTUifX0sIlZlcnRpY2FsQ29ubmVjdG9yU3R5bGUiOnsiJGlkIjoiMzI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MyOCIsIk1hcmdpbiI6eyIkcmVmIjoiMTAyIn0sIlBhZGRpbmciOnsiJHJlZiI6IjEwMyJ9LCJCYWNrZ3JvdW5kIjp7IiRpZCI6IjMyOSIsIkNvbG9yIjp7IiRpZCI6IjMzMCIsIkEiOjI1NSwiUiI6MjM3LCJHIjoxMjUsIkIiOjQ5fX0sIklzVmlzaWJsZSI6dHJ1ZSwiV2lkdGgiOjAuMCwiSGVpZ2h0IjoxNi4wLCJCb3JkZXJTdHlsZSI6eyIkaWQiOiIzMzEiLCJMaW5lQ29sb3IiOnsiJHJlZiI6IjEwNSJ9LCJMaW5lV2VpZ2h0IjowLjAsIkxpbmVUeXBlIjowLCJQYXJlbnRTdHlsZSI6eyIkcmVmIjoiMTA0In19LCJQYXJlbnRTdHlsZSI6eyIkcmVmIjoiMTAxIn19LCJUaXRsZVN0eWxlIjp7IiRpZCI6IjMzMiIsIkZvbnRTZXR0aW5ncyI6eyIkaWQiOiIzMz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M0IiwiTGluZUNvbG9yIjpudWxsLCJMaW5lV2VpZ2h0IjowLjAsIkxpbmVUeXBlIjowLCJQYXJlbnRTdHlsZSI6bnVsbH0sIlBhcmVudFN0eWxlIjp7IiRyZWYiOiIxMDcifX0sIkRhdGVTdHlsZSI6eyIkaWQiOiIzMzUiLCJGb250U2V0dGluZ3MiOnsiJGlkIjoiMzM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zciLCJMaW5lQ29sb3IiOm51bGwsIkxpbmVXZWlnaHQiOjAuMCwiTGluZVR5cGUiOjAsIlBhcmVudFN0eWxlIjpudWxsfSwiUGFyZW50U3R5bGUiOnsiJHJlZiI6IjExNCJ9fSwiRGF0ZUZvcm1hdCI6eyIkcmVmIjoiMTIxIn0sIklzVmlzaWJsZSI6dHJ1ZSwiUGFyZW50U3R5bGUiOnsiJHJlZiI6IjgwIn19LCJJbmRleCI6NywiSWQiOiIzZDU1MjRiMi0yMGVhLTQyMzItYjJhYy1hNGRjZWIxZmQyNGYiLCJJbXBvcnRJZCI6bnVsbCwiVGl0bGUiOiJHYW50dCBDaGFydC9RRkQiLCJOb3RlIjpudWxsLCJIeXBlcmxpbmsiOm51bGwsIklzQ2hhbmdlZCI6ZmFsc2UsIklzTmV3IjpmYWxzZX0seyIkaWQiOiIzMzgiLCJHcm91cE5hbWUiOm51bGwsIlN0YXJ0RGF0ZSI6IjIwMTYtMDktMDVUMDA6MDA6MDBaIiwiRW5kRGF0ZSI6IjIwMTYtMDktMzBUMjM6NTk6NTkuOTk5WiIsIlBlcmNlbnRhZ2VDb21wbGV0ZSI6bnVsbCwiU3R5bGUiOnsiJGlkIjoiMzM5IiwiU2hhcGUiOjAsIlNoYXBlVGhpY2tuZXNzIjoxLCJEdXJhdGlvbkZvcm1hdCI6MCwiSW5jbHVkZU5vbldvcmtpbmdEYXlzSW5EdXJhdGlvbiI6dHJ1ZSwiUGVyY2VudGFnZUNvbXBsZXRlU3R5bGUiOnsiJGlkIjoiMzQwIiwiRm9udFNldHRpbmdzIjp7IiRpZCI6IjM0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0MiIsIkxpbmVDb2xvciI6bnVsbCwiTGluZVdlaWdodCI6MC4wLCJMaW5lVHlwZSI6MCwiUGFyZW50U3R5bGUiOm51bGx9LCJQYXJlbnRTdHlsZSI6eyIkcmVmIjoiODEifX0sIkR1cmF0aW9uU3R5bGUiOnsiJGlkIjoiMzQzIiwiRm9udFNldHRpbmdzIjp7IiRpZCI6IjM0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0NSIsIkxpbmVDb2xvciI6bnVsbCwiTGluZVdlaWdodCI6MC4wLCJMaW5lVHlwZSI6MCwiUGFyZW50U3R5bGUiOm51bGx9LCJQYXJlbnRTdHlsZSI6eyIkcmVmIjoiODgifX0sIkhvcml6b250YWxDb25uZWN0b3JTdHlsZSI6eyIkaWQiOiIzNDYiLCJMaW5lQ29sb3IiOnsiJHJlZiI6Ijk2In0sIkxpbmVXZWlnaHQiOjEuMCwiTGluZVR5cGUiOjAsIlBhcmVudFN0eWxlIjp7IiRyZWYiOiI5NSJ9fSwiVmVydGljYWxDb25uZWN0b3JTdHlsZSI6eyIkaWQiOiIzND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MzQ4IiwiTWFyZ2luIjp7IiRyZWYiOiIxMDIifSwiUGFkZGluZyI6eyIkcmVmIjoiMTAzIn0sIkJhY2tncm91bmQiOnsiJGlkIjoiMzQ5IiwiQ29sb3IiOnsiJGlkIjoiMzUwIiwiQSI6MjU1LCJSIjoxMTIsIkciOjE3MywiQiI6NzF9fSwiSXNWaXNpYmxlIjp0cnVlLCJXaWR0aCI6MC4wLCJIZWlnaHQiOjE2LjAsIkJvcmRlclN0eWxlIjp7IiRpZCI6IjM1MSIsIkxpbmVDb2xvciI6eyIkcmVmIjoiMTA1In0sIkxpbmVXZWlnaHQiOjAuMCwiTGluZVR5cGUiOjAsIlBhcmVudFN0eWxlIjp7IiRyZWYiOiIxMDQifX0sIlBhcmVudFN0eWxlIjp7IiRyZWYiOiIxMDEifX0sIlRpdGxlU3R5bGUiOnsiJGlkIjoiMzUyIiwiRm9udFNldHRpbmdzIjp7IiRpZCI6IjM1M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NTQiLCJMaW5lQ29sb3IiOm51bGwsIkxpbmVXZWlnaHQiOjAuMCwiTGluZVR5cGUiOjAsIlBhcmVudFN0eWxlIjpudWxsfSwiUGFyZW50U3R5bGUiOnsiJHJlZiI6IjEwNyJ9fSwiRGF0ZVN0eWxlIjp7IiRpZCI6IjM1NSIsIkZvbnRTZXR0aW5ncyI6eyIkaWQiOiIzN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1NyIsIkxpbmVDb2xvciI6bnVsbCwiTGluZVdlaWdodCI6MC4wLCJMaW5lVHlwZSI6MCwiUGFyZW50U3R5bGUiOm51bGx9LCJQYXJlbnRTdHlsZSI6eyIkcmVmIjoiMTE0In19LCJEYXRlRm9ybWF0Ijp7IiRyZWYiOiIxMjEifSwiSXNWaXNpYmxlIjp0cnVlLCJQYXJlbnRTdHlsZSI6eyIkcmVmIjoiODAifX0sIkluZGV4Ijo4LCJJZCI6IjczYTc1M2ZjLTNlYjAtNGNjZS04YTc0LWY1ZjJlZTQ3NWZkZiIsIkltcG9ydElkIjpudWxsLCJUaXRsZSI6IlBpZWNlIERlc2lnbi9Tb2xpZCBXb3JkcyBNb2RlbGluZyIsIk5vdGUiOm51bGwsIkh5cGVybGluayI6bnVsbCwiSXNDaGFuZ2VkIjpmYWxzZSwiSXNOZXciOmZhbHNlfSx7IiRpZCI6IjM1OCIsIkdyb3VwTmFtZSI6bnVsbCwiU3RhcnREYXRlIjoiMjAxNi0wOS0yNVQwMDowMDowMFoiLCJFbmREYXRlIjoiMjAxNi0xMS0yMVQyMzo1OTo1OS45OTlaIiwiUGVyY2VudGFnZUNvbXBsZXRlIjpudWxsLCJTdHlsZSI6eyIkaWQiOiIzNTkiLCJTaGFwZSI6MCwiU2hhcGVUaGlja25lc3MiOjEsIkR1cmF0aW9uRm9ybWF0IjowLCJJbmNsdWRlTm9uV29ya2luZ0RheXNJbkR1cmF0aW9uIjp0cnVlLCJQZXJjZW50YWdlQ29tcGxldGVTdHlsZSI6eyIkaWQiOiIzNjAiLCJGb250U2V0dGluZ3MiOnsiJGlkIjoiMzY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YyIiwiTGluZUNvbG9yIjpudWxsLCJMaW5lV2VpZ2h0IjowLjAsIkxpbmVUeXBlIjowLCJQYXJlbnRTdHlsZSI6bnVsbH0sIlBhcmVudFN0eWxlIjp7IiRyZWYiOiI4MSJ9fSwiRHVyYXRpb25TdHlsZSI6eyIkaWQiOiIzNjMiLCJGb250U2V0dGluZ3MiOnsiJGlkIjoiMzY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Y1IiwiTGluZUNvbG9yIjpudWxsLCJMaW5lV2VpZ2h0IjowLjAsIkxpbmVUeXBlIjowLCJQYXJlbnRTdHlsZSI6bnVsbH0sIlBhcmVudFN0eWxlIjp7IiRyZWYiOiI4OCJ9fSwiSG9yaXpvbnRhbENvbm5lY3RvclN0eWxlIjp7IiRpZCI6IjM2NiIsIkxpbmVDb2xvciI6eyIkcmVmIjoiOTYifSwiTGluZVdlaWdodCI6MS4wLCJMaW5lVHlwZSI6MCwiUGFyZW50U3R5bGUiOnsiJHJlZiI6Ijk1In19LCJWZXJ0aWNhbENvbm5lY3RvclN0eWxlIjp7IiRpZCI6IjM2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zNjgiLCJNYXJnaW4iOnsiJHJlZiI6IjEwMiJ9LCJQYWRkaW5nIjp7IiRyZWYiOiIxMDMifSwiQmFja2dyb3VuZCI6eyIkaWQiOiIzNjkiLCJDb2xvciI6eyIkaWQiOiIzNzAiLCJBIjoyNTUsIlIiOjExMiwiRyI6MTczLCJCIjo3MX19LCJJc1Zpc2libGUiOnRydWUsIldpZHRoIjowLjAsIkhlaWdodCI6MTYuMCwiQm9yZGVyU3R5bGUiOnsiJGlkIjoiMzcxIiwiTGluZUNvbG9yIjp7IiRyZWYiOiIxMDUifSwiTGluZVdlaWdodCI6MC4wLCJMaW5lVHlwZSI6MCwiUGFyZW50U3R5bGUiOnsiJHJlZiI6IjEwNCJ9fSwiUGFyZW50U3R5bGUiOnsiJHJlZiI6IjEwMSJ9fSwiVGl0bGVTdHlsZSI6eyIkaWQiOiIzNzIiLCJGb250U2V0dGluZ3MiOnsiJGlkIjoiMzc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3NCIsIkxpbmVDb2xvciI6bnVsbCwiTGluZVdlaWdodCI6MC4wLCJMaW5lVHlwZSI6MCwiUGFyZW50U3R5bGUiOm51bGx9LCJQYXJlbnRTdHlsZSI6eyIkcmVmIjoiMTA3In19LCJEYXRlU3R5bGUiOnsiJGlkIjoiMzc1IiwiRm9udFNldHRpbmdzIjp7IiRpZCI6IjM3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c3IiwiTGluZUNvbG9yIjpudWxsLCJMaW5lV2VpZ2h0IjowLjAsIkxpbmVUeXBlIjowLCJQYXJlbnRTdHlsZSI6bnVsbH0sIlBhcmVudFN0eWxlIjp7IiRyZWYiOiIxMTQifX0sIkRhdGVGb3JtYXQiOnsiJHJlZiI6IjEyMSJ9LCJJc1Zpc2libGUiOnRydWUsIlBhcmVudFN0eWxlIjp7IiRyZWYiOiI4MCJ9fSwiSW5kZXgiOjksIklkIjoiMDVlY2RiMmItZDhmNi00NThiLWJiYzAtYjY0Yjk1OTQ3ZjkwIiwiSW1wb3J0SWQiOm51bGwsIlRpdGxlIjoiUGllY2UgT3JkZXJpbmcvTGFidmlldyBMZWFybmluZyIsIk5vdGUiOm51bGwsIkh5cGVybGluayI6bnVsbCwiSXNDaGFuZ2VkIjpmYWxzZSwiSXNOZXciOmZhbHNlfSx7IiRpZCI6IjM3OCIsIkdyb3VwTmFtZSI6bnVsbCwiU3RhcnREYXRlIjoiMjAxNi0xMS0yMVQwMDowMDowMFoiLCJFbmREYXRlIjoiMjAxNi0xMi0xMlQyMzo1OTo1OS45OTlaIiwiUGVyY2VudGFnZUNvbXBsZXRlIjpudWxsLCJTdHlsZSI6eyIkaWQiOiIzNzkiLCJTaGFwZSI6MCwiU2hhcGVUaGlja25lc3MiOjEsIkR1cmF0aW9uRm9ybWF0IjowLCJJbmNsdWRlTm9uV29ya2luZ0RheXNJbkR1cmF0aW9uIjp0cnVlLCJQZXJjZW50YWdlQ29tcGxldGVTdHlsZSI6eyIkaWQiOiIzODAiLCJGb250U2V0dGluZ3MiOnsiJGlkIjoiMzg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gyIiwiTGluZUNvbG9yIjpudWxsLCJMaW5lV2VpZ2h0IjowLjAsIkxpbmVUeXBlIjowLCJQYXJlbnRTdHlsZSI6bnVsbH0sIlBhcmVudFN0eWxlIjp7IiRyZWYiOiI4MSJ9fSwiRHVyYXRpb25TdHlsZSI6eyIkaWQiOiIzODMiLCJGb250U2V0dGluZ3MiOnsiJGlkIjoiMzg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g1IiwiTGluZUNvbG9yIjpudWxsLCJMaW5lV2VpZ2h0IjowLjAsIkxpbmVUeXBlIjowLCJQYXJlbnRTdHlsZSI6bnVsbH0sIlBhcmVudFN0eWxlIjp7IiRyZWYiOiI4OCJ9fSwiSG9yaXpvbnRhbENvbm5lY3RvclN0eWxlIjp7IiRpZCI6IjM4NiIsIkxpbmVDb2xvciI6eyIkcmVmIjoiOTYifSwiTGluZVdlaWdodCI6MS4wLCJMaW5lVHlwZSI6MCwiUGFyZW50U3R5bGUiOnsiJHJlZiI6Ijk1In19LCJWZXJ0aWNhbENvbm5lY3RvclN0eWxlIjp7IiRpZCI6IjM4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zODgiLCJNYXJnaW4iOnsiJHJlZiI6IjEwMiJ9LCJQYWRkaW5nIjp7IiRyZWYiOiIxMDMifSwiQmFja2dyb3VuZCI6eyIkaWQiOiIzODkiLCJDb2xvciI6eyIkaWQiOiIzOTAiLCJBIjoyNTUsIlIiOjExMiwiRyI6MTczLCJCIjo3MX19LCJJc1Zpc2libGUiOnRydWUsIldpZHRoIjowLjAsIkhlaWdodCI6MTYuMCwiQm9yZGVyU3R5bGUiOnsiJGlkIjoiMzkxIiwiTGluZUNvbG9yIjp7IiRyZWYiOiIxMDUifSwiTGluZVdlaWdodCI6MC4wLCJMaW5lVHlwZSI6MCwiUGFyZW50U3R5bGUiOnsiJHJlZiI6IjEwNCJ9fSwiUGFyZW50U3R5bGUiOnsiJHJlZiI6IjEwMSJ9fSwiVGl0bGVTdHlsZSI6eyIkaWQiOiIzOTIiLCJGb250U2V0dGluZ3MiOnsiJGlkIjoiMzk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5NCIsIkxpbmVDb2xvciI6bnVsbCwiTGluZVdlaWdodCI6MC4wLCJMaW5lVHlwZSI6MCwiUGFyZW50U3R5bGUiOm51bGx9LCJQYXJlbnRTdHlsZSI6eyIkcmVmIjoiMTA3In19LCJEYXRlU3R5bGUiOnsiJGlkIjoiMzk1IiwiRm9udFNldHRpbmdzIjp7IiRpZCI6IjM5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k3IiwiTGluZUNvbG9yIjpudWxsLCJMaW5lV2VpZ2h0IjowLjAsIkxpbmVUeXBlIjowLCJQYXJlbnRTdHlsZSI6bnVsbH0sIlBhcmVudFN0eWxlIjp7IiRyZWYiOiIxMTQifX0sIkRhdGVGb3JtYXQiOnsiJHJlZiI6IjEyMSJ9LCJJc1Zpc2libGUiOnRydWUsIlBhcmVudFN0eWxlIjp7IiRyZWYiOiI4MCJ9fSwiSW5kZXgiOjEwLCJJZCI6IjIwYmE1YThiLTk4MzktNGE4MC1hNjM5LTFjZGM0YzlhMmQwMSIsIkltcG9ydElkIjpudWxsLCJUaXRsZSI6IlBpZWNlIEFzc2VtYmx5L1BpZWNlIE1hY2hpbmluZyIsIk5vdGUiOm51bGwsIkh5cGVybGluayI6bnVsbCwiSXNDaGFuZ2VkIjpmYWxzZSwiSXNOZXciOmZhbHNlfSx7IiRpZCI6IjM5OCIsIkdyb3VwTmFtZSI6bnVsbCwiU3RhcnREYXRlIjoiMjAxNi0xMS0yMVQwMDowMDowMFoiLCJFbmREYXRlIjoiMjAxNi0xMi0xMlQyMzo1OTo1OS45OTlaIiwiUGVyY2VudGFnZUNvbXBsZXRlIjpudWxsLCJTdHlsZSI6eyIkaWQiOiIzOTkiLCJTaGFwZSI6MCwiU2hhcGVUaGlja25lc3MiOjEsIkR1cmF0aW9uRm9ybWF0IjowLCJJbmNsdWRlTm9uV29ya2luZ0RheXNJbkR1cmF0aW9uIjp0cnVlLCJQZXJjZW50YWdlQ29tcGxldGVTdHlsZSI6eyIkaWQiOiI0MDAiLCJGb250U2V0dGluZ3MiOnsiJGlkIjoiNDA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AyIiwiTGluZUNvbG9yIjpudWxsLCJMaW5lV2VpZ2h0IjowLjAsIkxpbmVUeXBlIjowLCJQYXJlbnRTdHlsZSI6bnVsbH0sIlBhcmVudFN0eWxlIjp7IiRyZWYiOiI4MSJ9fSwiRHVyYXRpb25TdHlsZSI6eyIkaWQiOiI0MDMiLCJGb250U2V0dGluZ3MiOnsiJGlkIjoiNDA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A1IiwiTGluZUNvbG9yIjpudWxsLCJMaW5lV2VpZ2h0IjowLjAsIkxpbmVUeXBlIjowLCJQYXJlbnRTdHlsZSI6bnVsbH0sIlBhcmVudFN0eWxlIjp7IiRyZWYiOiI4OCJ9fSwiSG9yaXpvbnRhbENvbm5lY3RvclN0eWxlIjp7IiRpZCI6IjQwNiIsIkxpbmVDb2xvciI6eyIkcmVmIjoiOTYifSwiTGluZVdlaWdodCI6MS4wLCJMaW5lVHlwZSI6MCwiUGFyZW50U3R5bGUiOnsiJHJlZiI6Ijk1In19LCJWZXJ0aWNhbENvbm5lY3RvclN0eWxlIjp7IiRpZCI6IjQw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0MDgiLCJNYXJnaW4iOnsiJHJlZiI6IjEwMiJ9LCJQYWRkaW5nIjp7IiRyZWYiOiIxMDMifSwiQmFja2dyb3VuZCI6eyIkaWQiOiI0MDkiLCJDb2xvciI6eyIkaWQiOiI0MTAiLCJBIjoyNTUsIlIiOjExMiwiRyI6MTczLCJCIjo3MX19LCJJc1Zpc2libGUiOnRydWUsIldpZHRoIjowLjAsIkhlaWdodCI6MTYuMCwiQm9yZGVyU3R5bGUiOnsiJGlkIjoiNDExIiwiTGluZUNvbG9yIjp7IiRyZWYiOiIxMDUifSwiTGluZVdlaWdodCI6MC4wLCJMaW5lVHlwZSI6MCwiUGFyZW50U3R5bGUiOnsiJHJlZiI6IjEwNCJ9fSwiUGFyZW50U3R5bGUiOnsiJHJlZiI6IjEwMSJ9fSwiVGl0bGVTdHlsZSI6eyIkaWQiOiI0MTIiLCJGb250U2V0dGluZ3MiOnsiJGlkIjoiNDE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xNCIsIkxpbmVDb2xvciI6bnVsbCwiTGluZVdlaWdodCI6MC4wLCJMaW5lVHlwZSI6MCwiUGFyZW50U3R5bGUiOm51bGx9LCJQYXJlbnRTdHlsZSI6eyIkcmVmIjoiMTA3In19LCJEYXRlU3R5bGUiOnsiJGlkIjoiNDE1IiwiRm9udFNldHRpbmdzIjp7IiRpZCI6IjQx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NDE3IiwiTGluZUNvbG9yIjpudWxsLCJMaW5lV2VpZ2h0IjowLjAsIkxpbmVUeXBlIjowLCJQYXJlbnRTdHlsZSI6bnVsbH0sIlBhcmVudFN0eWxlIjp7IiRyZWYiOiIxMTQifX0sIkRhdGVGb3JtYXQiOnsiJHJlZiI6IjEyMSJ9LCJJc1Zpc2libGUiOnRydWUsIlBhcmVudFN0eWxlIjp7IiRyZWYiOiI4MCJ9fSwiSW5kZXgiOjExLCJJZCI6IjVhOWNjYjk3LTEwYzctNDZhYi04MTZhLTJjYTAzNjdmMTY4MiIsIkltcG9ydElkIjpudWxsLCJUaXRsZSI6IlNvZnR3YXJlIFByb2dyYW1taW5nIiwiTm90ZSI6bnVsbCwiSHlwZXJsaW5rIjpudWxsLCJJc0NoYW5nZWQiOmZhbHNlLCJJc05ldyI6ZmFsc2V9LHsiJGlkIjoiNDE4IiwiR3JvdXBOYW1lIjpudWxsLCJTdGFydERhdGUiOiIyMDE2LTExLTIxVDAwOjAwOjAwWiIsIkVuZERhdGUiOiIyMDE2LTEyLTEyVDIzOjU5OjU5Ljk5OVoiLCJQZXJjZW50YWdlQ29tcGxldGUiOm51bGwsIlN0eWxlIjp7IiRpZCI6IjQxOSIsIlNoYXBlIjowLCJTaGFwZVRoaWNrbmVzcyI6MSwiRHVyYXRpb25Gb3JtYXQiOjAsIkluY2x1ZGVOb25Xb3JraW5nRGF5c0luRHVyYXRpb24iOnRydWUsIlBlcmNlbnRhZ2VDb21wbGV0ZVN0eWxlIjp7IiRpZCI6IjQyMCIsIkZvbnRTZXR0aW5ncyI6eyIkaWQiOiI0Mj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jIiLCJMaW5lQ29sb3IiOm51bGwsIkxpbmVXZWlnaHQiOjAuMCwiTGluZVR5cGUiOjAsIlBhcmVudFN0eWxlIjpudWxsfSwiUGFyZW50U3R5bGUiOnsiJHJlZiI6IjgxIn19LCJEdXJhdGlvblN0eWxlIjp7IiRpZCI6IjQyMyIsIkZvbnRTZXR0aW5ncyI6eyIkaWQiOiI0Mj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jUiLCJMaW5lQ29sb3IiOm51bGwsIkxpbmVXZWlnaHQiOjAuMCwiTGluZVR5cGUiOjAsIlBhcmVudFN0eWxlIjpudWxsfSwiUGFyZW50U3R5bGUiOnsiJHJlZiI6Ijg4In19LCJIb3Jpem9udGFsQ29ubmVjdG9yU3R5bGUiOnsiJGlkIjoiNDI2IiwiTGluZUNvbG9yIjp7IiRyZWYiOiI5NiJ9LCJMaW5lV2VpZ2h0IjoxLjAsIkxpbmVUeXBlIjowLCJQYXJlbnRTdHlsZSI6eyIkcmVmIjoiOTUifX0sIlZlcnRpY2FsQ29ubmVjdG9yU3R5bGUiOnsiJGlkIjoiNDI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QyOCIsIk1hcmdpbiI6eyIkcmVmIjoiMTAyIn0sIlBhZGRpbmciOnsiJHJlZiI6IjEwMyJ9LCJCYWNrZ3JvdW5kIjp7IiRpZCI6IjQyOSIsIkNvbG9yIjp7IiRpZCI6IjQzMCIsIkEiOjI1NSwiUiI6MTEyLCJHIjoxNzMsIkIiOjcxfX0sIklzVmlzaWJsZSI6dHJ1ZSwiV2lkdGgiOjAuMCwiSGVpZ2h0IjoxNi4wLCJCb3JkZXJTdHlsZSI6eyIkaWQiOiI0MzEiLCJMaW5lQ29sb3IiOnsiJHJlZiI6IjEwNSJ9LCJMaW5lV2VpZ2h0IjowLjAsIkxpbmVUeXBlIjowLCJQYXJlbnRTdHlsZSI6eyIkcmVmIjoiMTA0In19LCJQYXJlbnRTdHlsZSI6eyIkcmVmIjoiMTAxIn19LCJUaXRsZVN0eWxlIjp7IiRpZCI6IjQzMiIsIkZvbnRTZXR0aW5ncyI6eyIkaWQiOiI0Mz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M0IiwiTGluZUNvbG9yIjpudWxsLCJMaW5lV2VpZ2h0IjowLjAsIkxpbmVUeXBlIjowLCJQYXJlbnRTdHlsZSI6bnVsbH0sIlBhcmVudFN0eWxlIjp7IiRyZWYiOiIxMDcifX0sIkRhdGVTdHlsZSI6eyIkaWQiOiI0MzUiLCJGb250U2V0dGluZ3MiOnsiJGlkIjoiNDM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MzciLCJMaW5lQ29sb3IiOm51bGwsIkxpbmVXZWlnaHQiOjAuMCwiTGluZVR5cGUiOjAsIlBhcmVudFN0eWxlIjpudWxsfSwiUGFyZW50U3R5bGUiOnsiJHJlZiI6IjExNCJ9fSwiRGF0ZUZvcm1hdCI6eyIkcmVmIjoiMTIxIn0sIklzVmlzaWJsZSI6dHJ1ZSwiUGFyZW50U3R5bGUiOnsiJHJlZiI6IjgwIn19LCJJbmRleCI6MTIsIklkIjoiOTBkMTczMWYtN2NjMS00MTczLTlkOTItNGViNTQ0YmFiZmQzIiwiSW1wb3J0SWQiOm51bGwsIlRpdGxlIjoiRWxlY3RyaWNhbCBDb21wb25lbmV0cyIsIk5vdGUiOm51bGwsIkh5cGVybGluayI6bnVsbCwiSXNDaGFuZ2VkIjpmYWxzZSwiSXNOZXciOmZhbHNlfSx7IiRpZCI6IjQzOCIsIkdyb3VwTmFtZSI6bnVsbCwiU3RhcnREYXRlIjoiMjAxNi0xMS0yMVQwMDowMDowMFoiLCJFbmREYXRlIjoiMjAxNi0xMi0xMlQyMzo1OTo1OS45OTlaIiwiUGVyY2VudGFnZUNvbXBsZXRlIjpudWxsLCJTdHlsZSI6eyIkaWQiOiI0MzkiLCJTaGFwZSI6MCwiU2hhcGVUaGlja25lc3MiOjEsIkR1cmF0aW9uRm9ybWF0IjowLCJJbmNsdWRlTm9uV29ya2luZ0RheXNJbkR1cmF0aW9uIjp0cnVlLCJQZXJjZW50YWdlQ29tcGxldGVTdHlsZSI6eyIkaWQiOiI0NDAiLCJGb250U2V0dGluZ3MiOnsiJGlkIjoiNDQ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QyIiwiTGluZUNvbG9yIjpudWxsLCJMaW5lV2VpZ2h0IjowLjAsIkxpbmVUeXBlIjowLCJQYXJlbnRTdHlsZSI6bnVsbH0sIlBhcmVudFN0eWxlIjp7IiRyZWYiOiI4MSJ9fSwiRHVyYXRpb25TdHlsZSI6eyIkaWQiOiI0NDMiLCJGb250U2V0dGluZ3MiOnsiJGlkIjoiNDQ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Q1IiwiTGluZUNvbG9yIjpudWxsLCJMaW5lV2VpZ2h0IjowLjAsIkxpbmVUeXBlIjowLCJQYXJlbnRTdHlsZSI6bnVsbH0sIlBhcmVudFN0eWxlIjp7IiRyZWYiOiI4OCJ9fSwiSG9yaXpvbnRhbENvbm5lY3RvclN0eWxlIjp7IiRpZCI6IjQ0NiIsIkxpbmVDb2xvciI6eyIkcmVmIjoiOTYifSwiTGluZVdlaWdodCI6MS4wLCJMaW5lVHlwZSI6MCwiUGFyZW50U3R5bGUiOnsiJHJlZiI6Ijk1In19LCJWZXJ0aWNhbENvbm5lY3RvclN0eWxlIjp7IiRpZCI6IjQ0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0NDgiLCJNYXJnaW4iOnsiJHJlZiI6IjEwMiJ9LCJQYWRkaW5nIjp7IiRyZWYiOiIxMDMifSwiQmFja2dyb3VuZCI6eyIkaWQiOiI0NDkiLCJDb2xvciI6eyIkaWQiOiI0NTAiLCJBIjoyNTUsIlIiOjY4LCJHIjo4NCwiQiI6MTA2fX0sIklzVmlzaWJsZSI6dHJ1ZSwiV2lkdGgiOjAuMCwiSGVpZ2h0IjoxNi4wLCJCb3JkZXJTdHlsZSI6eyIkaWQiOiI0NTEiLCJMaW5lQ29sb3IiOnsiJHJlZiI6IjEwNSJ9LCJMaW5lV2VpZ2h0IjowLjAsIkxpbmVUeXBlIjowLCJQYXJlbnRTdHlsZSI6eyIkcmVmIjoiMTA0In19LCJQYXJlbnRTdHlsZSI6eyIkcmVmIjoiMTAxIn19LCJUaXRsZVN0eWxlIjp7IiRpZCI6IjQ1MiIsIkZvbnRTZXR0aW5ncyI6eyIkaWQiOiI0NT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U0IiwiTGluZUNvbG9yIjpudWxsLCJMaW5lV2VpZ2h0IjowLjAsIkxpbmVUeXBlIjowLCJQYXJlbnRTdHlsZSI6bnVsbH0sIlBhcmVudFN0eWxlIjp7IiRyZWYiOiIxMDcifX0sIkRhdGVTdHlsZSI6eyIkaWQiOiI0NTUiLCJGb250U2V0dGluZ3MiOnsiJGlkIjoiNDU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NTciLCJMaW5lQ29sb3IiOm51bGwsIkxpbmVXZWlnaHQiOjAuMCwiTGluZVR5cGUiOjAsIlBhcmVudFN0eWxlIjpudWxsfSwiUGFyZW50U3R5bGUiOnsiJHJlZiI6IjExNCJ9fSwiRGF0ZUZvcm1hdCI6eyIkcmVmIjoiMTIxIn0sIklzVmlzaWJsZSI6dHJ1ZSwiUGFyZW50U3R5bGUiOnsiJHJlZiI6IjgwIn19LCJJbmRleCI6MTMsIklkIjoiOGExMzBkY2UtMzJiYy00ZTJmLWJmZjAtZTZkZTViZmNlZjg1IiwiSW1wb3J0SWQiOm51bGwsIlRpdGxlIjoiTWFjaGluZSBDb25zdHJ1Y3Rpb24iLCJOb3RlIjpudWxsLCJIeXBlcmxpbmsiOm51bGwsIklzQ2hhbmdlZCI6ZmFsc2UsIklzTmV3IjpmYWxzZX0seyIkaWQiOiI0NTgiLCJHcm91cE5hbWUiOm51bGwsIlN0YXJ0RGF0ZSI6IjIwMTYtMTItMTNUMDA6MDA6MDBaIiwiRW5kRGF0ZSI6IjIwMTctMDEtMDhUMjM6NTk6NTkuOTk5WiIsIlBlcmNlbnRhZ2VDb21wbGV0ZSI6bnVsbCwiU3R5bGUiOnsiJGlkIjoiNDU5IiwiU2hhcGUiOjAsIlNoYXBlVGhpY2tuZXNzIjoxLCJEdXJhdGlvbkZvcm1hdCI6MCwiSW5jbHVkZU5vbldvcmtpbmdEYXlzSW5EdXJhdGlvbiI6dHJ1ZSwiUGVyY2VudGFnZUNvbXBsZXRlU3R5bGUiOnsiJGlkIjoiNDYwIiwiRm9udFNldHRpbmdzIjp7IiRpZCI6IjQ2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Q2MiIsIkxpbmVDb2xvciI6bnVsbCwiTGluZVdlaWdodCI6MC4wLCJMaW5lVHlwZSI6MCwiUGFyZW50U3R5bGUiOm51bGx9LCJQYXJlbnRTdHlsZSI6eyIkcmVmIjoiODEifX0sIkR1cmF0aW9uU3R5bGUiOnsiJGlkIjoiNDYzIiwiRm9udFNldHRpbmdzIjp7IiRpZCI6IjQ2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Q2NSIsIkxpbmVDb2xvciI6bnVsbCwiTGluZVdlaWdodCI6MC4wLCJMaW5lVHlwZSI6MCwiUGFyZW50U3R5bGUiOm51bGx9LCJQYXJlbnRTdHlsZSI6eyIkcmVmIjoiODgifX0sIkhvcml6b250YWxDb25uZWN0b3JTdHlsZSI6eyIkaWQiOiI0NjYiLCJMaW5lQ29sb3IiOnsiJHJlZiI6Ijk2In0sIkxpbmVXZWlnaHQiOjEuMCwiTGluZVR5cGUiOjAsIlBhcmVudFN0eWxlIjp7IiRyZWYiOiI5NSJ9fSwiVmVydGljYWxDb25uZWN0b3JTdHlsZSI6eyIkaWQiOiI0Nj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NDY4IiwiTWFyZ2luIjp7IiRyZWYiOiIxMDIifSwiUGFkZGluZyI6eyIkcmVmIjoiMTAzIn0sIkJhY2tncm91bmQiOnsiJGlkIjoiNDY5IiwiQ29sb3IiOnsiJGlkIjoiNDcwIiwiQSI6MjU1LCJSIjo2OCwiRyI6ODQsIkIiOjEwNn19LCJJc1Zpc2libGUiOnRydWUsIldpZHRoIjowLjAsIkhlaWdodCI6MTYuMCwiQm9yZGVyU3R5bGUiOnsiJGlkIjoiNDcxIiwiTGluZUNvbG9yIjp7IiRyZWYiOiIxMDUifSwiTGluZVdlaWdodCI6MC4wLCJMaW5lVHlwZSI6MCwiUGFyZW50U3R5bGUiOnsiJHJlZiI6IjEwNCJ9fSwiUGFyZW50U3R5bGUiOnsiJHJlZiI6IjEwMSJ9fSwiVGl0bGVTdHlsZSI6eyIkaWQiOiI0NzIiLCJGb250U2V0dGluZ3MiOnsiJGlkIjoiNDc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Q3NCIsIkxpbmVDb2xvciI6bnVsbCwiTGluZVdlaWdodCI6MC4wLCJMaW5lVHlwZSI6MCwiUGFyZW50U3R5bGUiOm51bGx9LCJQYXJlbnRTdHlsZSI6eyIkcmVmIjoiMTA3In19LCJEYXRlU3R5bGUiOnsiJGlkIjoiNDc1IiwiRm9udFNldHRpbmdzIjp7IiRpZCI6IjQ3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NDc3IiwiTGluZUNvbG9yIjpudWxsLCJMaW5lV2VpZ2h0IjowLjAsIkxpbmVUeXBlIjowLCJQYXJlbnRTdHlsZSI6bnVsbH0sIlBhcmVudFN0eWxlIjp7IiRyZWYiOiIxMTQifX0sIkRhdGVGb3JtYXQiOnsiJHJlZiI6IjEyMSJ9LCJJc1Zpc2libGUiOnRydWUsIlBhcmVudFN0eWxlIjp7IiRyZWYiOiI4MCJ9fSwiSW5kZXgiOjE0LCJJZCI6ImIwNzU1NjI0LTBkYTgtNDRmYy1iMmNjLTVhYmUyZTM3OTZlMSIsIkltcG9ydElkIjpudWxsLCJUaXRsZSI6IldpbnRlciBCcmVhayIsIk5vdGUiOm51bGwsIkh5cGVybGluayI6bnVsbCwiSXNDaGFuZ2VkIjpmYWxzZSwiSXNOZXciOmZhbHNlfSx7IiRpZCI6IjQ3OCIsIkdyb3VwTmFtZSI6bnVsbCwiU3RhcnREYXRlIjoiMjAxNy0wMS0wOVQwMDowMDowMFoiLCJFbmREYXRlIjoiMjAxNy0wMS0xMFQyMzo1OTo1OS45OTlaIiwiUGVyY2VudGFnZUNvbXBsZXRlIjpudWxsLCJTdHlsZSI6eyIkaWQiOiI0NzkiLCJTaGFwZSI6MCwiU2hhcGVUaGlja25lc3MiOjEsIkR1cmF0aW9uRm9ybWF0IjowLCJJbmNsdWRlTm9uV29ya2luZ0RheXNJbkR1cmF0aW9uIjp0cnVlLCJQZXJjZW50YWdlQ29tcGxldGVTdHlsZSI6eyIkaWQiOiI0ODAiLCJGb250U2V0dGluZ3MiOnsiJGlkIjoiNDg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DgyIiwiTGluZUNvbG9yIjpudWxsLCJMaW5lV2VpZ2h0IjowLjAsIkxpbmVUeXBlIjowLCJQYXJlbnRTdHlsZSI6bnVsbH0sIlBhcmVudFN0eWxlIjp7IiRyZWYiOiI4MSJ9fSwiRHVyYXRpb25TdHlsZSI6eyIkaWQiOiI0ODMiLCJGb250U2V0dGluZ3MiOnsiJGlkIjoiNDg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Dg1IiwiTGluZUNvbG9yIjpudWxsLCJMaW5lV2VpZ2h0IjowLjAsIkxpbmVUeXBlIjowLCJQYXJlbnRTdHlsZSI6bnVsbH0sIlBhcmVudFN0eWxlIjp7IiRyZWYiOiI4OCJ9fSwiSG9yaXpvbnRhbENvbm5lY3RvclN0eWxlIjp7IiRpZCI6IjQ4NiIsIkxpbmVDb2xvciI6eyIkcmVmIjoiOTYifSwiTGluZVdlaWdodCI6MS4wLCJMaW5lVHlwZSI6MCwiUGFyZW50U3R5bGUiOnsiJHJlZiI6Ijk1In19LCJWZXJ0aWNhbENvbm5lY3RvclN0eWxlIjp7IiRpZCI6IjQ4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0ODgiLCJNYXJnaW4iOnsiJHJlZiI6IjEwMiJ9LCJQYWRkaW5nIjp7IiRyZWYiOiIxMDMifSwiQmFja2dyb3VuZCI6eyIkaWQiOiI0ODkiLCJDb2xvciI6eyIkaWQiOiI0OTAiLCJBIjoyNTUsIlIiOjY4LCJHIjo4NCwiQiI6MTA2fX0sIklzVmlzaWJsZSI6dHJ1ZSwiV2lkdGgiOjAuMCwiSGVpZ2h0IjoxNi4wLCJCb3JkZXJTdHlsZSI6eyIkaWQiOiI0OTEiLCJMaW5lQ29sb3IiOnsiJHJlZiI6IjEwNSJ9LCJMaW5lV2VpZ2h0IjowLjAsIkxpbmVUeXBlIjowLCJQYXJlbnRTdHlsZSI6eyIkcmVmIjoiMTA0In19LCJQYXJlbnRTdHlsZSI6eyIkcmVmIjoiMTAxIn19LCJUaXRsZVN0eWxlIjp7IiRpZCI6IjQ5MiIsIkZvbnRTZXR0aW5ncyI6eyIkaWQiOiI0OT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NDk0IiwiTGluZUNvbG9yIjpudWxsLCJMaW5lV2VpZ2h0IjowLjAsIkxpbmVUeXBlIjowLCJQYXJlbnRTdHlsZSI6bnVsbH0sIlBhcmVudFN0eWxlIjp7IiRyZWYiOiIxMDcifX0sIkRhdGVTdHlsZSI6eyIkaWQiOiI0OTUiLCJGb250U2V0dGluZ3MiOnsiJGlkIjoiNDk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0OTciLCJMaW5lQ29sb3IiOm51bGwsIkxpbmVXZWlnaHQiOjAuMCwiTGluZVR5cGUiOjAsIlBhcmVudFN0eWxlIjpudWxsfSwiUGFyZW50U3R5bGUiOnsiJHJlZiI6IjExNCJ9fSwiRGF0ZUZvcm1hdCI6eyIkcmVmIjoiMTIxIn0sIklzVmlzaWJsZSI6dHJ1ZSwiUGFyZW50U3R5bGUiOnsiJHJlZiI6IjgwIn19LCJJbmRleCI6MTUsIklkIjoiYmYyYzg3ZTAtNmI1ZC00OTRkLWExNTQtMjhiNTAyOWMwMTg0IiwiSW1wb3J0SWQiOm51bGwsIlRpdGxlIjoiU2VuaW9yIERlc2lnbiAyIFN0YXJ0cyIsIk5vdGUiOm51bGwsIkh5cGVybGluayI6bnVsbCwiSXNDaGFuZ2VkIjpmYWxzZSwiSXNOZXciOmZhbHNlfSx7IiRpZCI6IjQ5OCIsIkdyb3VwTmFtZSI6bnVsbCwiU3RhcnREYXRlIjoiMjAxNy0wMS0xMVQwMDowMDowMFoiLCJFbmREYXRlIjoiMjAxNy0wMy0xNVQyMzo1OTo1OS45OTlaIiwiUGVyY2VudGFnZUNvbXBsZXRlIjpudWxsLCJTdHlsZSI6eyIkaWQiOiI0OTkiLCJTaGFwZSI6MCwiU2hhcGVUaGlja25lc3MiOjEsIkR1cmF0aW9uRm9ybWF0IjowLCJJbmNsdWRlTm9uV29ya2luZ0RheXNJbkR1cmF0aW9uIjp0cnVlLCJQZXJjZW50YWdlQ29tcGxldGVTdHlsZSI6eyIkaWQiOiI1MDAiLCJGb250U2V0dGluZ3MiOnsiJGlkIjoiNTA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NTAyIiwiTGluZUNvbG9yIjpudWxsLCJMaW5lV2VpZ2h0IjowLjAsIkxpbmVUeXBlIjowLCJQYXJlbnRTdHlsZSI6bnVsbH0sIlBhcmVudFN0eWxlIjp7IiRyZWYiOiI4MSJ9fSwiRHVyYXRpb25TdHlsZSI6eyIkaWQiOiI1MDMiLCJGb250U2V0dGluZ3MiOnsiJGlkIjoiNTA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NTA1IiwiTGluZUNvbG9yIjpudWxsLCJMaW5lV2VpZ2h0IjowLjAsIkxpbmVUeXBlIjowLCJQYXJlbnRTdHlsZSI6bnVsbH0sIlBhcmVudFN0eWxlIjp7IiRyZWYiOiI4OCJ9fSwiSG9yaXpvbnRhbENvbm5lY3RvclN0eWxlIjp7IiRpZCI6IjUwNiIsIkxpbmVDb2xvciI6eyIkcmVmIjoiOTYifSwiTGluZVdlaWdodCI6MS4wLCJMaW5lVHlwZSI6MCwiUGFyZW50U3R5bGUiOnsiJHJlZiI6Ijk1In19LCJWZXJ0aWNhbENvbm5lY3RvclN0eWxlIjp7IiRpZCI6IjUw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1MDgiLCJNYXJnaW4iOnsiJHJlZiI6IjEwMiJ9LCJQYWRkaW5nIjp7IiRyZWYiOiIxMDMifSwiQmFja2dyb3VuZCI6eyIkaWQiOiI1MDkiLCJDb2xvciI6eyIkaWQiOiI1MTAiLCJBIjoyNTUsIlIiOjAsIkciOjAsIkIiOjB9fSwiSXNWaXNpYmxlIjp0cnVlLCJXaWR0aCI6MC4wLCJIZWlnaHQiOjE2LjAsIkJvcmRlclN0eWxlIjp7IiRpZCI6IjUxMSIsIkxpbmVDb2xvciI6eyIkcmVmIjoiMTA1In0sIkxpbmVXZWlnaHQiOjAuMCwiTGluZVR5cGUiOjAsIlBhcmVudFN0eWxlIjp7IiRyZWYiOiIxMDQifX0sIlBhcmVudFN0eWxlIjp7IiRyZWYiOiIxMDEifX0sIlRpdGxlU3R5bGUiOnsiJGlkIjoiNTEyIiwiRm9udFNldHRpbmdzIjp7IiRpZCI6IjUxM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1MTQiLCJMaW5lQ29sb3IiOm51bGwsIkxpbmVXZWlnaHQiOjAuMCwiTGluZVR5cGUiOjAsIlBhcmVudFN0eWxlIjpudWxsfSwiUGFyZW50U3R5bGUiOnsiJHJlZiI6IjEwNyJ9fSwiRGF0ZVN0eWxlIjp7IiRpZCI6IjUxNSIsIkZvbnRTZXR0aW5ncyI6eyIkaWQiOiI1MT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UxNyIsIkxpbmVDb2xvciI6bnVsbCwiTGluZVdlaWdodCI6MC4wLCJMaW5lVHlwZSI6MCwiUGFyZW50U3R5bGUiOm51bGx9LCJQYXJlbnRTdHlsZSI6eyIkcmVmIjoiMTE0In19LCJEYXRlRm9ybWF0Ijp7IiRyZWYiOiIxMjEifSwiSXNWaXNpYmxlIjp0cnVlLCJQYXJlbnRTdHlsZSI6eyIkcmVmIjoiODAifX0sIkluZGV4IjoxNiwiSWQiOiIyMTE5Y2NhZS00MTUzLTQxN2YtYWNjZi1lZTRkNGY2NWY5YjEiLCJJbXBvcnRJZCI6bnVsbCwiVGl0bGUiOiJUZXN0aW5nIGFuZCBCdWcgRml4aW5nIiwiTm90ZSI6bnVsbCwiSHlwZXJsaW5rIjpudWxsLCJJc0NoYW5nZWQiOmZhbHNlLCJJc05ldyI6ZmFsc2V9XSwiTXNQcm9qZWN0SXRlbXNUcmVlIjp7IiRpZCI6IjUxOCIsIlJvb3QiOnsiSW1wb3J0SWQiOm51bGwsIklzSW1wb3J0ZWQiOmZhbHNlLCJDaGlsZHJlbiI6W119fSwiTWV0YWRhdGEiOnsiJGlkIjoiNTE5In0sIlNldHRpbmdzIjp7IiRpZCI6IjUyMCIsIkltcGFPcHRpb25zIjp7IiRpZCI6IjUyMS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SwiSW1wb3J0VHlwZSI6MCwiRmlsZVBhdGgiOm51bGwsIlRpbWVsaW5lSW1wb3J0ZWQiOmZhbHNlLCJUaW1lbGluZUltcG9ydGVkRnJvbUV4Y2VsIjpmYWxzZ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3887</Words>
  <Application>Microsoft Office PowerPoint</Application>
  <PresentationFormat>On-screen Show (4:3)</PresentationFormat>
  <Paragraphs>1628</Paragraphs>
  <Slides>68</Slides>
  <Notes>46</Notes>
  <HiddenSlides>18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Calibri</vt:lpstr>
      <vt:lpstr>Cambria Math</vt:lpstr>
      <vt:lpstr>Courier New</vt:lpstr>
      <vt:lpstr>Geneva</vt:lpstr>
      <vt:lpstr>Symbol</vt:lpstr>
      <vt:lpstr>Times New Roman</vt:lpstr>
      <vt:lpstr>Office Theme</vt:lpstr>
      <vt:lpstr>The Poly-Creep V</vt:lpstr>
      <vt:lpstr>Outline</vt:lpstr>
      <vt:lpstr>The Problem</vt:lpstr>
      <vt:lpstr>PowerPoint Presentation</vt:lpstr>
      <vt:lpstr>PowerPoint Presentation</vt:lpstr>
      <vt:lpstr>Proposed Improvements</vt:lpstr>
      <vt:lpstr>Impact</vt:lpstr>
      <vt:lpstr>Statistical Advantages</vt:lpstr>
      <vt:lpstr>Market Status</vt:lpstr>
      <vt:lpstr>PowerPoint Presentation</vt:lpstr>
      <vt:lpstr>PowerPoint Presentation</vt:lpstr>
      <vt:lpstr>PowerPoint Presentation</vt:lpstr>
      <vt:lpstr>PowerPoint Presentation</vt:lpstr>
      <vt:lpstr>Needs and Wants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Selection</vt:lpstr>
      <vt:lpstr>Functional Decomposition </vt:lpstr>
      <vt:lpstr>Pairing-Method Matrix</vt:lpstr>
      <vt:lpstr>Pairing-Method Matrix Example</vt:lpstr>
      <vt:lpstr>PowerPoint Presentation</vt:lpstr>
      <vt:lpstr>PowerPoint Presentation</vt:lpstr>
      <vt:lpstr>Heat Chamber </vt:lpstr>
      <vt:lpstr>Grip System</vt:lpstr>
      <vt:lpstr>Weight Mechanism </vt:lpstr>
      <vt:lpstr>Sensors</vt:lpstr>
      <vt:lpstr>Interface/Data Collection</vt:lpstr>
      <vt:lpstr>Grip Mechanisms</vt:lpstr>
      <vt:lpstr>Heat Chamber</vt:lpstr>
      <vt:lpstr>Weight Application</vt:lpstr>
      <vt:lpstr>Interface</vt:lpstr>
      <vt:lpstr>PowerPoint Presentation</vt:lpstr>
      <vt:lpstr>Engineering Analysis</vt:lpstr>
      <vt:lpstr>Engineering Equations &amp; Assumptions</vt:lpstr>
      <vt:lpstr>Nomenclature</vt:lpstr>
      <vt:lpstr>PowerPoint Presentation</vt:lpstr>
      <vt:lpstr>Load Application Mechanism</vt:lpstr>
      <vt:lpstr>Load Application Mechanism</vt:lpstr>
      <vt:lpstr>PowerPoint Presentation</vt:lpstr>
      <vt:lpstr>Gear Tooth Lewis Equation Bending Moment (MATLAB)</vt:lpstr>
      <vt:lpstr>PowerPoint Presentation</vt:lpstr>
      <vt:lpstr>Solutions &amp; Results</vt:lpstr>
      <vt:lpstr>Solutions &amp; Results</vt:lpstr>
      <vt:lpstr>Solutions &amp; Results</vt:lpstr>
      <vt:lpstr>Design for:</vt:lpstr>
      <vt:lpstr>Design for:</vt:lpstr>
      <vt:lpstr>Bill of Materials</vt:lpstr>
      <vt:lpstr>Engineering Economics/Production Cost</vt:lpstr>
      <vt:lpstr>Engineering Economics/Production Cost</vt:lpstr>
      <vt:lpstr>Cost of Prototype</vt:lpstr>
      <vt:lpstr>Manufacturing Process Details</vt:lpstr>
      <vt:lpstr>Design Failure Mode Analysis (DFMEA)</vt:lpstr>
      <vt:lpstr>Test Protocols</vt:lpstr>
      <vt:lpstr>Linear Potentiometers – Manual Measurement Analysis</vt:lpstr>
      <vt:lpstr>Uniform Heat Convection</vt:lpstr>
      <vt:lpstr>Statistical Results for Uniform Convection</vt:lpstr>
      <vt:lpstr>MATLAB Code For Temperature Distribution</vt:lpstr>
      <vt:lpstr>MATLAB Code Temperature Distribution (Continued)</vt:lpstr>
      <vt:lpstr>Miscellaneous Manuals</vt:lpstr>
      <vt:lpstr>Tentative Polymer Guide for Creep Testing</vt:lpstr>
      <vt:lpstr>Summary</vt:lpstr>
      <vt:lpstr>Acknowledgements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Poly-Creep V</dc:title>
  <cp:lastModifiedBy>Jon Stutz</cp:lastModifiedBy>
  <cp:revision>26</cp:revision>
  <dcterms:modified xsi:type="dcterms:W3CDTF">2016-12-09T14:05:53Z</dcterms:modified>
</cp:coreProperties>
</file>